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embeddedFontLst>
    <p:embeddedFont>
      <p:font typeface="Calibri" panose="020F0502020204030204" pitchFamily="34" charset="0"/>
      <p:regular r:id="rId9"/>
      <p:bold r:id="rId10"/>
      <p:italic r:id="rId11"/>
      <p:boldItalic r:id="rId12"/>
    </p:embeddedFont>
    <p:embeddedFont>
      <p:font typeface="Century Gothic" panose="020B0502020202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spcFirstLastPara="1" wrap="square" lIns="91425" tIns="91425" rIns="91425" bIns="91425" anchor="t" anchorCtr="0"/>
          <a:lstStyle>
            <a:lvl1pPr marL="0" marR="0" lvl="0" indent="0" algn="r"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lstStyle>
            <a:lvl1pPr marL="457200" marR="0" lvl="0"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1pPr>
            <a:lvl2pPr marL="914400" marR="0" lvl="1"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2pPr>
            <a:lvl3pPr marL="1371600" marR="0" lvl="2"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3pPr>
            <a:lvl4pPr marL="1828800" marR="0" lvl="3"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4pPr>
            <a:lvl5pPr marL="2286000" marR="0" lvl="4"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5pPr>
            <a:lvl6pPr marL="2743200" marR="0" lvl="5"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6pPr>
            <a:lvl7pPr marL="3200400" marR="0" lvl="6"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304800" algn="l" rtl="0">
              <a:spcBef>
                <a:spcPts val="0"/>
              </a:spcBef>
              <a:spcAft>
                <a:spcPts val="0"/>
              </a:spcAft>
              <a:buClr>
                <a:schemeClr val="dk1"/>
              </a:buClr>
              <a:buSzPts val="1200"/>
              <a:buFont typeface="Calibri"/>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300"/>
              <a:buFont typeface="Calibri"/>
              <a:buNone/>
            </a:pPr>
            <a:fld id="{00000000-1234-1234-1234-123412341234}" type="slidenum">
              <a:rPr lang="it-IT"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400550"/>
            <a:ext cx="5486399" cy="3600450"/>
          </a:xfrm>
          <a:prstGeom prst="rect">
            <a:avLst/>
          </a:prstGeom>
        </p:spPr>
        <p:txBody>
          <a:bodyPr spcFirstLastPara="1" wrap="square" lIns="91425" tIns="91425" rIns="91425" bIns="91425" anchor="t" anchorCtr="0">
            <a:noAutofit/>
          </a:bodyPr>
          <a:lstStyle/>
          <a:p>
            <a:pPr marL="0" lvl="0" indent="76200">
              <a:spcBef>
                <a:spcPts val="0"/>
              </a:spcBef>
              <a:spcAft>
                <a:spcPts val="0"/>
              </a:spcAft>
              <a:buNone/>
            </a:pPr>
            <a:endParaRPr/>
          </a:p>
        </p:txBody>
      </p:sp>
      <p:sp>
        <p:nvSpPr>
          <p:cNvPr id="88" name="Shape 8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95" name="Shape 9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42" name="Shape 14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65" name="Shape 16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188" name="Shape 18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400550"/>
            <a:ext cx="5486399" cy="360045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
        <p:nvSpPr>
          <p:cNvPr id="211" name="Shape 211"/>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4"/>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lnSpc>
                <a:spcPct val="100000"/>
              </a:lnSpc>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lnSpc>
                <a:spcPct val="100000"/>
              </a:lnSpc>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lnSpc>
                <a:spcPct val="100000"/>
              </a:lnSpc>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792288" y="4800600"/>
            <a:ext cx="5486399" cy="566737"/>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69" name="Shape 69"/>
          <p:cNvSpPr>
            <a:spLocks noGrp="1"/>
          </p:cNvSpPr>
          <p:nvPr>
            <p:ph type="pic" idx="2"/>
          </p:nvPr>
        </p:nvSpPr>
        <p:spPr>
          <a:xfrm>
            <a:off x="1792288" y="612775"/>
            <a:ext cx="5486399" cy="41148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a:off x="1792288" y="5367337"/>
            <a:ext cx="5486399" cy="804861"/>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04800" algn="l" rtl="0">
              <a:lnSpc>
                <a:spcPct val="100000"/>
              </a:lnSpc>
              <a:spcBef>
                <a:spcPts val="24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2pPr>
            <a:lvl3pPr marL="1371600" marR="0" lvl="2"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3pPr>
            <a:lvl4pPr marL="1828800" marR="0" lvl="3"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4pPr>
            <a:lvl5pPr marL="2286000" marR="0" lvl="4"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5pPr>
            <a:lvl6pPr marL="2743200" marR="0" lvl="5"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6pPr>
            <a:lvl7pPr marL="3200400" marR="0" lvl="6"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7pPr>
            <a:lvl8pPr marL="3657600" marR="0" lvl="7"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8pPr>
            <a:lvl9pPr marL="4114800" marR="0" lvl="8"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76" name="Shape 76"/>
          <p:cNvSpPr txBox="1">
            <a:spLocks noGrp="1"/>
          </p:cNvSpPr>
          <p:nvPr>
            <p:ph type="body" idx="1"/>
          </p:nvPr>
        </p:nvSpPr>
        <p:spPr>
          <a:xfrm rot="5400000">
            <a:off x="2309018" y="-251618"/>
            <a:ext cx="4525963" cy="82296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80"/>
        <p:cNvGrpSpPr/>
        <p:nvPr/>
      </p:nvGrpSpPr>
      <p:grpSpPr>
        <a:xfrm>
          <a:off x="0" y="0"/>
          <a:ext cx="0" cy="0"/>
          <a:chOff x="0" y="0"/>
          <a:chExt cx="0" cy="0"/>
        </a:xfrm>
      </p:grpSpPr>
      <p:sp>
        <p:nvSpPr>
          <p:cNvPr id="81" name="Shape 81"/>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82" name="Shape 82"/>
          <p:cNvSpPr txBox="1">
            <a:spLocks noGrp="1"/>
          </p:cNvSpPr>
          <p:nvPr>
            <p:ph type="body" idx="1"/>
          </p:nvPr>
        </p:nvSpPr>
        <p:spPr>
          <a:xfrm rot="5400000">
            <a:off x="541337" y="190500"/>
            <a:ext cx="5851525" cy="6019799"/>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5_Título y objetos">
    <p:spTree>
      <p:nvGrpSpPr>
        <p:cNvPr id="1" name="Shape 21"/>
        <p:cNvGrpSpPr/>
        <p:nvPr/>
      </p:nvGrpSpPr>
      <p:grpSpPr>
        <a:xfrm>
          <a:off x="0" y="0"/>
          <a:ext cx="0" cy="0"/>
          <a:chOff x="0" y="0"/>
          <a:chExt cx="0" cy="0"/>
        </a:xfrm>
      </p:grpSpPr>
      <p:sp>
        <p:nvSpPr>
          <p:cNvPr id="22" name="Shape 22"/>
          <p:cNvSpPr txBox="1">
            <a:spLocks noGrp="1"/>
          </p:cNvSpPr>
          <p:nvPr>
            <p:ph type="sldNum" idx="12"/>
          </p:nvPr>
        </p:nvSpPr>
        <p:spPr>
          <a:xfrm>
            <a:off x="4152912" y="6286523"/>
            <a:ext cx="561964"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300"/>
              <a:buFont typeface="Calibri"/>
              <a:buNone/>
            </a:pPr>
            <a:fld id="{00000000-1234-1234-1234-123412341234}" type="slidenum">
              <a:rPr lang="it-IT" sz="1200" b="0" i="0" u="none" strike="noStrike" cap="none">
                <a:solidFill>
                  <a:srgbClr val="000000"/>
                </a:solidFill>
                <a:latin typeface="Calibri"/>
                <a:ea typeface="Calibri"/>
                <a:cs typeface="Calibri"/>
                <a:sym typeface="Calibri"/>
              </a:rPr>
              <a:t>‹Nº›</a:t>
            </a:fld>
            <a:endParaRPr sz="1200" b="0" i="0" u="none" strike="noStrike" cap="none">
              <a:solidFill>
                <a:srgbClr val="000000"/>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25" name="Shape 25"/>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2" y="4406900"/>
            <a:ext cx="7772400" cy="1362075"/>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31" name="Shape 31"/>
          <p:cNvSpPr txBox="1">
            <a:spLocks noGrp="1"/>
          </p:cNvSpPr>
          <p:nvPr>
            <p:ph type="body" idx="1"/>
          </p:nvPr>
        </p:nvSpPr>
        <p:spPr>
          <a:xfrm>
            <a:off x="722312" y="2906713"/>
            <a:ext cx="7772400" cy="1500187"/>
          </a:xfrm>
          <a:prstGeom prst="rect">
            <a:avLst/>
          </a:prstGeom>
          <a:noFill/>
          <a:ln>
            <a:noFill/>
          </a:ln>
        </p:spPr>
        <p:txBody>
          <a:bodyPr spcFirstLastPara="1" wrap="square" lIns="91425" tIns="91425" rIns="91425" bIns="91425" anchor="b" anchorCtr="0"/>
          <a:lstStyle>
            <a:lvl1pPr marL="457200" marR="0" lvl="0" indent="-355600" algn="l" rtl="0">
              <a:lnSpc>
                <a:spcPct val="100000"/>
              </a:lnSpc>
              <a:spcBef>
                <a:spcPts val="400"/>
              </a:spcBef>
              <a:spcAft>
                <a:spcPts val="0"/>
              </a:spcAft>
              <a:buClr>
                <a:srgbClr val="888888"/>
              </a:buClr>
              <a:buSzPts val="2000"/>
              <a:buFont typeface="Arial"/>
              <a:buChar char="●"/>
              <a:defRPr sz="2000" b="0" i="0" u="none" strike="noStrike" cap="none">
                <a:solidFill>
                  <a:srgbClr val="888888"/>
                </a:solidFill>
                <a:latin typeface="Calibri"/>
                <a:ea typeface="Calibri"/>
                <a:cs typeface="Calibri"/>
                <a:sym typeface="Calibri"/>
              </a:defRPr>
            </a:lvl1pPr>
            <a:lvl2pPr marL="914400" marR="0" lvl="1" indent="-342900" algn="l" rtl="0">
              <a:lnSpc>
                <a:spcPct val="100000"/>
              </a:lnSpc>
              <a:spcBef>
                <a:spcPts val="360"/>
              </a:spcBef>
              <a:spcAft>
                <a:spcPts val="0"/>
              </a:spcAft>
              <a:buClr>
                <a:srgbClr val="888888"/>
              </a:buClr>
              <a:buSzPts val="1800"/>
              <a:buFont typeface="Arial"/>
              <a:buChar char="○"/>
              <a:defRPr sz="1800" b="0" i="0" u="none" strike="noStrike" cap="none">
                <a:solidFill>
                  <a:srgbClr val="888888"/>
                </a:solidFill>
                <a:latin typeface="Calibri"/>
                <a:ea typeface="Calibri"/>
                <a:cs typeface="Calibri"/>
                <a:sym typeface="Calibri"/>
              </a:defRPr>
            </a:lvl2pPr>
            <a:lvl3pPr marL="1371600" marR="0" lvl="2" indent="-330200" algn="l" rtl="0">
              <a:lnSpc>
                <a:spcPct val="100000"/>
              </a:lnSpc>
              <a:spcBef>
                <a:spcPts val="320"/>
              </a:spcBef>
              <a:spcAft>
                <a:spcPts val="0"/>
              </a:spcAft>
              <a:buClr>
                <a:srgbClr val="888888"/>
              </a:buClr>
              <a:buSzPts val="1600"/>
              <a:buFont typeface="Arial"/>
              <a:buChar char="■"/>
              <a:defRPr sz="1600" b="0" i="0" u="none" strike="noStrike" cap="none">
                <a:solidFill>
                  <a:srgbClr val="888888"/>
                </a:solidFill>
                <a:latin typeface="Calibri"/>
                <a:ea typeface="Calibri"/>
                <a:cs typeface="Calibri"/>
                <a:sym typeface="Calibri"/>
              </a:defRPr>
            </a:lvl3pPr>
            <a:lvl4pPr marL="1828800" marR="0" lvl="3" indent="-317500" algn="l" rtl="0">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4pPr>
            <a:lvl5pPr marL="2286000" marR="0" lvl="4" indent="-317500" algn="l" rtl="0">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5pPr>
            <a:lvl6pPr marL="2743200" marR="0" lvl="5" indent="-317500" algn="l" rtl="0">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6pPr>
            <a:lvl7pPr marL="3200400" marR="0" lvl="6" indent="-317500" algn="l" rtl="0">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7pPr>
            <a:lvl8pPr marL="3657600" marR="0" lvl="7" indent="-317500" algn="l" rtl="0">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8pPr>
            <a:lvl9pPr marL="4114800" marR="0" lvl="8" indent="-317500" algn="l" rtl="0">
              <a:lnSpc>
                <a:spcPct val="100000"/>
              </a:lnSpc>
              <a:spcBef>
                <a:spcPts val="280"/>
              </a:spcBef>
              <a:spcAft>
                <a:spcPts val="0"/>
              </a:spcAft>
              <a:buClr>
                <a:srgbClr val="888888"/>
              </a:buClr>
              <a:buSzPts val="1400"/>
              <a:buFont typeface="Arial"/>
              <a:buChar char="■"/>
              <a:defRPr sz="1400" b="0" i="0" u="none" strike="noStrike" cap="none">
                <a:solidFill>
                  <a:srgbClr val="888888"/>
                </a:solidFill>
                <a:latin typeface="Calibri"/>
                <a:ea typeface="Calibri"/>
                <a:cs typeface="Calibri"/>
                <a:sym typeface="Calibri"/>
              </a:defRPr>
            </a:lvl9pPr>
          </a:lstStyle>
          <a:p>
            <a:endParaRPr/>
          </a:p>
        </p:txBody>
      </p:sp>
      <p:sp>
        <p:nvSpPr>
          <p:cNvPr id="32" name="Shape 32"/>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Dos objetos">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37" name="Shape 37"/>
          <p:cNvSpPr txBox="1">
            <a:spLocks noGrp="1"/>
          </p:cNvSpPr>
          <p:nvPr>
            <p:ph type="body" idx="1"/>
          </p:nvPr>
        </p:nvSpPr>
        <p:spPr>
          <a:xfrm>
            <a:off x="457200" y="1600200"/>
            <a:ext cx="4038599" cy="45259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2"/>
          </p:nvPr>
        </p:nvSpPr>
        <p:spPr>
          <a:xfrm>
            <a:off x="4648200" y="1600200"/>
            <a:ext cx="4038599" cy="45259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44" name="Shape 44"/>
          <p:cNvSpPr txBox="1">
            <a:spLocks noGrp="1"/>
          </p:cNvSpPr>
          <p:nvPr>
            <p:ph type="body" idx="1"/>
          </p:nvPr>
        </p:nvSpPr>
        <p:spPr>
          <a:xfrm>
            <a:off x="457200" y="1535112"/>
            <a:ext cx="4040187" cy="639762"/>
          </a:xfrm>
          <a:prstGeom prst="rect">
            <a:avLst/>
          </a:prstGeom>
          <a:noFill/>
          <a:ln>
            <a:noFill/>
          </a:ln>
        </p:spPr>
        <p:txBody>
          <a:bodyPr spcFirstLastPara="1" wrap="square" lIns="91425" tIns="91425" rIns="91425" bIns="91425" anchor="b" anchorCtr="0"/>
          <a:lstStyle>
            <a:lvl1pPr marL="457200" marR="0" lvl="0" indent="-381000" algn="l" rtl="0">
              <a:lnSpc>
                <a:spcPct val="100000"/>
              </a:lnSpc>
              <a:spcBef>
                <a:spcPts val="480"/>
              </a:spcBef>
              <a:spcAft>
                <a:spcPts val="0"/>
              </a:spcAft>
              <a:buClr>
                <a:schemeClr val="dk1"/>
              </a:buClr>
              <a:buSzPts val="2400"/>
              <a:buFont typeface="Arial"/>
              <a:buChar char="●"/>
              <a:defRPr sz="2400" b="1"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1"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1"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57200" y="2174875"/>
            <a:ext cx="4040187" cy="3951287"/>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3"/>
          </p:nvPr>
        </p:nvSpPr>
        <p:spPr>
          <a:xfrm>
            <a:off x="4645025" y="1535112"/>
            <a:ext cx="4041774" cy="639762"/>
          </a:xfrm>
          <a:prstGeom prst="rect">
            <a:avLst/>
          </a:prstGeom>
          <a:noFill/>
          <a:ln>
            <a:noFill/>
          </a:ln>
        </p:spPr>
        <p:txBody>
          <a:bodyPr spcFirstLastPara="1" wrap="square" lIns="91425" tIns="91425" rIns="91425" bIns="91425" anchor="b" anchorCtr="0"/>
          <a:lstStyle>
            <a:lvl1pPr marL="457200" marR="0" lvl="0" indent="-381000" algn="l" rtl="0">
              <a:lnSpc>
                <a:spcPct val="100000"/>
              </a:lnSpc>
              <a:spcBef>
                <a:spcPts val="480"/>
              </a:spcBef>
              <a:spcAft>
                <a:spcPts val="0"/>
              </a:spcAft>
              <a:buClr>
                <a:schemeClr val="dk1"/>
              </a:buClr>
              <a:buSzPts val="2400"/>
              <a:buFont typeface="Arial"/>
              <a:buChar char="●"/>
              <a:defRPr sz="2400" b="1"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dk1"/>
              </a:buClr>
              <a:buSzPts val="2000"/>
              <a:buFont typeface="Arial"/>
              <a:buChar char="○"/>
              <a:defRPr sz="2000" b="1"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dk1"/>
              </a:buClr>
              <a:buSzPts val="1800"/>
              <a:buFont typeface="Arial"/>
              <a:buChar char="■"/>
              <a:defRPr sz="1800" b="1"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Arial"/>
              <a:buChar char="■"/>
              <a:defRPr sz="1600" b="1"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body" idx="4"/>
          </p:nvPr>
        </p:nvSpPr>
        <p:spPr>
          <a:xfrm>
            <a:off x="4645025" y="2174875"/>
            <a:ext cx="4041774" cy="3951287"/>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53" name="Shape 53"/>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73050"/>
            <a:ext cx="3008313" cy="1162049"/>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62" name="Shape 62"/>
          <p:cNvSpPr txBox="1">
            <a:spLocks noGrp="1"/>
          </p:cNvSpPr>
          <p:nvPr>
            <p:ph type="body" idx="1"/>
          </p:nvPr>
        </p:nvSpPr>
        <p:spPr>
          <a:xfrm>
            <a:off x="3575050" y="273050"/>
            <a:ext cx="5111750" cy="5853112"/>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1pPr>
            <a:lvl2pPr marL="914400" marR="0" lvl="1" indent="-304800" algn="l" rtl="0">
              <a:lnSpc>
                <a:spcPct val="100000"/>
              </a:lnSpc>
              <a:spcBef>
                <a:spcPts val="240"/>
              </a:spcBef>
              <a:spcAft>
                <a:spcPts val="0"/>
              </a:spcAft>
              <a:buClr>
                <a:schemeClr val="dk1"/>
              </a:buClr>
              <a:buSzPts val="1200"/>
              <a:buFont typeface="Arial"/>
              <a:buChar char="○"/>
              <a:defRPr sz="1200" b="0" i="0" u="none" strike="noStrike" cap="none">
                <a:solidFill>
                  <a:schemeClr val="dk1"/>
                </a:solidFill>
                <a:latin typeface="Calibri"/>
                <a:ea typeface="Calibri"/>
                <a:cs typeface="Calibri"/>
                <a:sym typeface="Calibri"/>
              </a:defRPr>
            </a:lvl2pPr>
            <a:lvl3pPr marL="1371600" marR="0" lvl="2" indent="-292100" algn="l" rtl="0">
              <a:lnSpc>
                <a:spcPct val="100000"/>
              </a:lnSpc>
              <a:spcBef>
                <a:spcPts val="200"/>
              </a:spcBef>
              <a:spcAft>
                <a:spcPts val="0"/>
              </a:spcAft>
              <a:buClr>
                <a:schemeClr val="dk1"/>
              </a:buClr>
              <a:buSzPts val="1000"/>
              <a:buFont typeface="Arial"/>
              <a:buChar char="■"/>
              <a:defRPr sz="1000" b="0" i="0" u="none" strike="noStrike" cap="none">
                <a:solidFill>
                  <a:schemeClr val="dk1"/>
                </a:solidFill>
                <a:latin typeface="Calibri"/>
                <a:ea typeface="Calibri"/>
                <a:cs typeface="Calibri"/>
                <a:sym typeface="Calibri"/>
              </a:defRPr>
            </a:lvl3pPr>
            <a:lvl4pPr marL="1828800" marR="0" lvl="3"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4pPr>
            <a:lvl5pPr marL="2286000" marR="0" lvl="4"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5pPr>
            <a:lvl6pPr marL="2743200" marR="0" lvl="5"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6pPr>
            <a:lvl7pPr marL="3200400" marR="0" lvl="6"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7pPr>
            <a:lvl8pPr marL="3657600" marR="0" lvl="7"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8pPr>
            <a:lvl9pPr marL="4114800" marR="0" lvl="8" indent="-285750" algn="l" rtl="0">
              <a:lnSpc>
                <a:spcPct val="100000"/>
              </a:lnSpc>
              <a:spcBef>
                <a:spcPts val="180"/>
              </a:spcBef>
              <a:spcAft>
                <a:spcPts val="0"/>
              </a:spcAft>
              <a:buClr>
                <a:schemeClr val="dk1"/>
              </a:buClr>
              <a:buSzPts val="900"/>
              <a:buFont typeface="Arial"/>
              <a:buChar char="■"/>
              <a:defRPr sz="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indent="0">
              <a:spcBef>
                <a:spcPts val="0"/>
              </a:spcBef>
              <a:spcAft>
                <a:spcPts val="0"/>
              </a:spcAft>
              <a:buSzPts val="1800"/>
              <a:buFont typeface="Arial"/>
              <a:buNone/>
              <a:defRPr sz="1800"/>
            </a:lvl2pPr>
            <a:lvl3pPr lvl="2" indent="0">
              <a:spcBef>
                <a:spcPts val="0"/>
              </a:spcBef>
              <a:spcAft>
                <a:spcPts val="0"/>
              </a:spcAft>
              <a:buSzPts val="1800"/>
              <a:buFont typeface="Arial"/>
              <a:buNone/>
              <a:defRPr sz="1800"/>
            </a:lvl3pPr>
            <a:lvl4pPr lvl="3" indent="0">
              <a:spcBef>
                <a:spcPts val="0"/>
              </a:spcBef>
              <a:spcAft>
                <a:spcPts val="0"/>
              </a:spcAft>
              <a:buSzPts val="1800"/>
              <a:buFont typeface="Arial"/>
              <a:buNone/>
              <a:defRPr sz="1800"/>
            </a:lvl4pPr>
            <a:lvl5pPr lvl="4" indent="0">
              <a:spcBef>
                <a:spcPts val="0"/>
              </a:spcBef>
              <a:spcAft>
                <a:spcPts val="0"/>
              </a:spcAft>
              <a:buSzPts val="1800"/>
              <a:buFont typeface="Arial"/>
              <a:buNone/>
              <a:defRPr sz="1800"/>
            </a:lvl5pPr>
            <a:lvl6pPr lvl="5" indent="0">
              <a:spcBef>
                <a:spcPts val="0"/>
              </a:spcBef>
              <a:spcAft>
                <a:spcPts val="0"/>
              </a:spcAft>
              <a:buSzPts val="1800"/>
              <a:buFont typeface="Arial"/>
              <a:buNone/>
              <a:defRPr sz="1800"/>
            </a:lvl6pPr>
            <a:lvl7pPr lvl="6" indent="0">
              <a:spcBef>
                <a:spcPts val="0"/>
              </a:spcBef>
              <a:spcAft>
                <a:spcPts val="0"/>
              </a:spcAft>
              <a:buSzPts val="1800"/>
              <a:buFont typeface="Arial"/>
              <a:buNone/>
              <a:defRPr sz="1800"/>
            </a:lvl7pPr>
            <a:lvl8pPr lvl="7" indent="0">
              <a:spcBef>
                <a:spcPts val="0"/>
              </a:spcBef>
              <a:spcAft>
                <a:spcPts val="0"/>
              </a:spcAft>
              <a:buSzPts val="1800"/>
              <a:buFont typeface="Arial"/>
              <a:buNone/>
              <a:defRPr sz="1800"/>
            </a:lvl8pPr>
            <a:lvl9pPr lvl="8" indent="0">
              <a:spcBef>
                <a:spcPts val="0"/>
              </a:spcBef>
              <a:spcAft>
                <a:spcPts val="0"/>
              </a:spcAft>
              <a:buSzPts val="1800"/>
              <a:buFont typeface="Arial"/>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64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560"/>
              </a:spcBef>
              <a:spcAft>
                <a:spcPts val="0"/>
              </a:spcAft>
              <a:buClr>
                <a:schemeClr val="dk1"/>
              </a:buClr>
              <a:buSzPts val="2800"/>
              <a:buFont typeface="Calibri"/>
              <a:buNone/>
              <a:defRPr sz="28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48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4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9" cy="365125"/>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599"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88888"/>
              </a:buClr>
              <a:buSzPts val="300"/>
              <a:buFont typeface="Calibri"/>
              <a:buNone/>
            </a:pPr>
            <a:fld id="{00000000-1234-1234-1234-123412341234}" type="slidenum">
              <a:rPr lang="it-IT" sz="1200" b="0" i="0" u="none" strike="noStrike" cap="none">
                <a:solidFill>
                  <a:srgbClr val="888888"/>
                </a:solidFill>
                <a:latin typeface="Calibri"/>
                <a:ea typeface="Calibri"/>
                <a:cs typeface="Calibri"/>
                <a:sym typeface="Calibri"/>
              </a:rPr>
              <a:t>‹Nº›</a:t>
            </a:fld>
            <a:endParaRPr sz="1200" b="0" i="0" u="none" strike="noStrike" cap="none">
              <a:solidFill>
                <a:srgbClr val="888888"/>
              </a:solidFill>
              <a:latin typeface="Calibri"/>
              <a:ea typeface="Calibri"/>
              <a:cs typeface="Calibri"/>
              <a:sym typeface="Calibri"/>
            </a:endParaRPr>
          </a:p>
        </p:txBody>
      </p:sp>
      <p:pic>
        <p:nvPicPr>
          <p:cNvPr id="7" name="Imagen 6">
            <a:extLst>
              <a:ext uri="{FF2B5EF4-FFF2-40B4-BE49-F238E27FC236}">
                <a16:creationId xmlns:a16="http://schemas.microsoft.com/office/drawing/2014/main" id="{DF841883-2ABD-4CEC-810C-5814AE03F821}"/>
              </a:ext>
            </a:extLst>
          </p:cNvPr>
          <p:cNvPicPr>
            <a:picLocks noChangeAspect="1"/>
          </p:cNvPicPr>
          <p:nvPr userDrawn="1"/>
        </p:nvPicPr>
        <p:blipFill>
          <a:blip r:embed="rId14"/>
          <a:stretch>
            <a:fillRect/>
          </a:stretch>
        </p:blipFill>
        <p:spPr>
          <a:xfrm>
            <a:off x="0" y="0"/>
            <a:ext cx="2647619" cy="866667"/>
          </a:xfrm>
          <a:prstGeom prst="rect">
            <a:avLst/>
          </a:prstGeom>
        </p:spPr>
      </p:pic>
      <p:pic>
        <p:nvPicPr>
          <p:cNvPr id="8" name="Imagen 7">
            <a:extLst>
              <a:ext uri="{FF2B5EF4-FFF2-40B4-BE49-F238E27FC236}">
                <a16:creationId xmlns:a16="http://schemas.microsoft.com/office/drawing/2014/main" id="{75B3E772-4CCB-4D59-9736-C60B29E5A0A1}"/>
              </a:ext>
            </a:extLst>
          </p:cNvPr>
          <p:cNvPicPr>
            <a:picLocks noChangeAspect="1"/>
          </p:cNvPicPr>
          <p:nvPr userDrawn="1"/>
        </p:nvPicPr>
        <p:blipFill>
          <a:blip r:embed="rId15"/>
          <a:stretch>
            <a:fillRect/>
          </a:stretch>
        </p:blipFill>
        <p:spPr>
          <a:xfrm>
            <a:off x="7581682" y="5933946"/>
            <a:ext cx="1562318" cy="924054"/>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p:nvPr/>
        </p:nvSpPr>
        <p:spPr>
          <a:xfrm>
            <a:off x="707923" y="1076632"/>
            <a:ext cx="7683909" cy="4704736"/>
          </a:xfrm>
          <a:prstGeom prst="roundRect">
            <a:avLst>
              <a:gd name="adj" fmla="val 16667"/>
            </a:avLst>
          </a:prstGeom>
          <a:noFill/>
          <a:ln w="25400" cap="flat" cmpd="sng">
            <a:solidFill>
              <a:schemeClr val="dk1"/>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lnSpc>
                <a:spcPct val="130000"/>
              </a:lnSpc>
              <a:spcBef>
                <a:spcPts val="0"/>
              </a:spcBef>
              <a:spcAft>
                <a:spcPts val="0"/>
              </a:spcAft>
              <a:buClr>
                <a:srgbClr val="000000"/>
              </a:buClr>
              <a:buSzPts val="1200"/>
              <a:buFont typeface="Arial"/>
              <a:buNone/>
            </a:pPr>
            <a:endParaRPr sz="1200" b="0" i="0" u="none" strike="noStrike" cap="none">
              <a:solidFill>
                <a:srgbClr val="3F3F3F"/>
              </a:solidFill>
              <a:latin typeface="Century Gothic"/>
              <a:ea typeface="Century Gothic"/>
              <a:cs typeface="Century Gothic"/>
              <a:sym typeface="Century Gothic"/>
            </a:endParaRPr>
          </a:p>
        </p:txBody>
      </p:sp>
      <p:sp>
        <p:nvSpPr>
          <p:cNvPr id="91" name="Shape 91"/>
          <p:cNvSpPr/>
          <p:nvPr/>
        </p:nvSpPr>
        <p:spPr>
          <a:xfrm>
            <a:off x="2194448" y="1582682"/>
            <a:ext cx="4572000" cy="523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400"/>
              <a:buFont typeface="Arial"/>
              <a:buNone/>
            </a:pPr>
            <a:r>
              <a:rPr lang="it-IT" b="1">
                <a:solidFill>
                  <a:schemeClr val="dk1"/>
                </a:solidFill>
              </a:rPr>
              <a:t>PASO</a:t>
            </a:r>
            <a:r>
              <a:rPr lang="it-IT" sz="1400" b="1" i="0" u="none" strike="noStrike" cap="none">
                <a:solidFill>
                  <a:schemeClr val="dk1"/>
                </a:solidFill>
                <a:latin typeface="Arial"/>
                <a:ea typeface="Arial"/>
                <a:cs typeface="Arial"/>
                <a:sym typeface="Arial"/>
              </a:rPr>
              <a:t> 3 – H</a:t>
            </a:r>
            <a:r>
              <a:rPr lang="it-IT" b="1">
                <a:solidFill>
                  <a:schemeClr val="dk1"/>
                </a:solidFill>
              </a:rPr>
              <a:t>erramienta para los participantes</a:t>
            </a:r>
            <a:br>
              <a:rPr lang="it-IT" sz="1400" b="1" i="0" u="none" strike="noStrike" cap="none">
                <a:solidFill>
                  <a:schemeClr val="dk1"/>
                </a:solidFill>
                <a:latin typeface="Arial"/>
                <a:ea typeface="Arial"/>
                <a:cs typeface="Arial"/>
                <a:sym typeface="Arial"/>
              </a:rPr>
            </a:br>
            <a:r>
              <a:rPr lang="it-IT" b="1">
                <a:solidFill>
                  <a:schemeClr val="dk1"/>
                </a:solidFill>
              </a:rPr>
              <a:t>CONTROL DE ESTATUTO</a:t>
            </a:r>
            <a:endParaRPr sz="1400" b="1" i="0" u="none" strike="noStrike" cap="none">
              <a:solidFill>
                <a:schemeClr val="dk1"/>
              </a:solidFill>
              <a:latin typeface="Arial"/>
              <a:ea typeface="Arial"/>
              <a:cs typeface="Arial"/>
              <a:sym typeface="Arial"/>
            </a:endParaRPr>
          </a:p>
        </p:txBody>
      </p:sp>
      <p:sp>
        <p:nvSpPr>
          <p:cNvPr id="92" name="Shape 92"/>
          <p:cNvSpPr/>
          <p:nvPr/>
        </p:nvSpPr>
        <p:spPr>
          <a:xfrm>
            <a:off x="1120877" y="2105882"/>
            <a:ext cx="6902245" cy="3169436"/>
          </a:xfrm>
          <a:prstGeom prst="rect">
            <a:avLst/>
          </a:prstGeom>
          <a:noFill/>
          <a:ln>
            <a:noFill/>
          </a:ln>
        </p:spPr>
        <p:txBody>
          <a:bodyPr spcFirstLastPara="1" wrap="square" lIns="91425" tIns="45700" rIns="91425" bIns="45700" anchor="t" anchorCtr="0">
            <a:noAutofit/>
          </a:bodyPr>
          <a:lstStyle/>
          <a:p>
            <a:pPr marL="0" marR="0" lvl="0" indent="0" algn="l" rtl="0">
              <a:lnSpc>
                <a:spcPct val="150000"/>
              </a:lnSpc>
              <a:spcBef>
                <a:spcPts val="0"/>
              </a:spcBef>
              <a:spcAft>
                <a:spcPts val="0"/>
              </a:spcAft>
              <a:buClr>
                <a:schemeClr val="dk1"/>
              </a:buClr>
              <a:buSzPts val="1100"/>
              <a:buFont typeface="Arial"/>
              <a:buNone/>
            </a:pPr>
            <a:r>
              <a:rPr lang="it-IT" sz="1600" dirty="0"/>
              <a:t>Esta plantilla os permitirá verificar si las normas que acordasteis son coherentes con los principios cooperativos que aprendimos en el paso 1. También os ayudará a redactar con claridad vuestros estatutos una vez que este haya pasado el proceso de aprobación grupal.</a:t>
            </a:r>
            <a:endParaRPr sz="1600" dirty="0"/>
          </a:p>
          <a:p>
            <a:pPr marL="0" marR="0" lvl="0" indent="0" algn="l" rtl="0">
              <a:lnSpc>
                <a:spcPct val="150000"/>
              </a:lnSpc>
              <a:spcBef>
                <a:spcPts val="0"/>
              </a:spcBef>
              <a:spcAft>
                <a:spcPts val="0"/>
              </a:spcAft>
              <a:buClr>
                <a:schemeClr val="dk1"/>
              </a:buClr>
              <a:buSzPts val="1100"/>
              <a:buFont typeface="Arial"/>
              <a:buNone/>
            </a:pPr>
            <a:r>
              <a:rPr lang="it-IT" sz="1600" dirty="0"/>
              <a:t>Veréis al final cómo esta herramienta os ha ayudado a que la definición de vuestro estatuto sea mucho más fácil. ¡También os proporcionamos algunos ejemplos que los componentes de Music Coop hicieron para que entendáis mejor cómo hacer una revisión correcta del estatuto!</a:t>
            </a:r>
            <a:endParaRPr sz="1600" b="0" i="0" u="none" strike="noStrike" cap="none" dirty="0">
              <a:solidFill>
                <a:srgbClr val="000000"/>
              </a:solidFill>
              <a:latin typeface="Arial"/>
              <a:ea typeface="Arial"/>
              <a:cs typeface="Arial"/>
              <a:sym typeface="Arial"/>
            </a:endParaRPr>
          </a:p>
        </p:txBody>
      </p:sp>
      <p:pic>
        <p:nvPicPr>
          <p:cNvPr id="5" name="Imagen 4">
            <a:extLst>
              <a:ext uri="{FF2B5EF4-FFF2-40B4-BE49-F238E27FC236}">
                <a16:creationId xmlns:a16="http://schemas.microsoft.com/office/drawing/2014/main" id="{E8CB7669-A468-443E-B296-B527398D9F95}"/>
              </a:ext>
            </a:extLst>
          </p:cNvPr>
          <p:cNvPicPr>
            <a:picLocks noChangeAspect="1"/>
          </p:cNvPicPr>
          <p:nvPr/>
        </p:nvPicPr>
        <p:blipFill>
          <a:blip r:embed="rId3"/>
          <a:stretch>
            <a:fillRect/>
          </a:stretch>
        </p:blipFill>
        <p:spPr>
          <a:xfrm>
            <a:off x="0" y="0"/>
            <a:ext cx="2647619" cy="866667"/>
          </a:xfrm>
          <a:prstGeom prst="rect">
            <a:avLst/>
          </a:prstGeom>
        </p:spPr>
      </p:pic>
      <p:pic>
        <p:nvPicPr>
          <p:cNvPr id="6" name="Imagen 5">
            <a:extLst>
              <a:ext uri="{FF2B5EF4-FFF2-40B4-BE49-F238E27FC236}">
                <a16:creationId xmlns:a16="http://schemas.microsoft.com/office/drawing/2014/main" id="{B99D7898-8E86-47CD-85EE-DFBE51EE11ED}"/>
              </a:ext>
            </a:extLst>
          </p:cNvPr>
          <p:cNvPicPr>
            <a:picLocks noChangeAspect="1"/>
          </p:cNvPicPr>
          <p:nvPr/>
        </p:nvPicPr>
        <p:blipFill>
          <a:blip r:embed="rId4"/>
          <a:stretch>
            <a:fillRect/>
          </a:stretch>
        </p:blipFill>
        <p:spPr>
          <a:xfrm>
            <a:off x="7581682" y="5933946"/>
            <a:ext cx="1562318" cy="9240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p:nvPr/>
        </p:nvSpPr>
        <p:spPr>
          <a:xfrm>
            <a:off x="0" y="1"/>
            <a:ext cx="9144000" cy="1143000"/>
          </a:xfrm>
          <a:prstGeom prst="rect">
            <a:avLst/>
          </a:prstGeom>
          <a:noFill/>
          <a:ln>
            <a:noFill/>
          </a:ln>
        </p:spPr>
        <p:txBody>
          <a:bodyPr spcFirstLastPara="1" wrap="square" lIns="91375" tIns="45675" rIns="323750" bIns="45675" anchor="ctr" anchorCtr="0">
            <a:noAutofit/>
          </a:bodyPr>
          <a:lstStyle/>
          <a:p>
            <a:pPr algn="r">
              <a:buClr>
                <a:srgbClr val="FFFFFF"/>
              </a:buClr>
              <a:buSzPts val="500"/>
            </a:pPr>
            <a:r>
              <a:rPr lang="it-IT" sz="2000" b="0" i="0" u="none" strike="noStrike" cap="none" dirty="0">
                <a:solidFill>
                  <a:schemeClr val="tx1"/>
                </a:solidFill>
                <a:latin typeface="Century Gothic"/>
                <a:ea typeface="Century Gothic"/>
                <a:cs typeface="Century Gothic"/>
                <a:sym typeface="Century Gothic"/>
              </a:rPr>
              <a:t>Las reglas de vuestro proyecto cooperativo:</a:t>
            </a:r>
            <a:r>
              <a:rPr lang="it-IT" sz="2000" b="0" i="0" u="none" strike="noStrike" cap="none" dirty="0">
                <a:solidFill>
                  <a:srgbClr val="FFFFFF"/>
                </a:solidFill>
                <a:latin typeface="Century Gothic"/>
                <a:ea typeface="Century Gothic"/>
                <a:cs typeface="Century Gothic"/>
                <a:sym typeface="Century Gothic"/>
              </a:rPr>
              <a:t>:</a:t>
            </a:r>
            <a:endParaRPr sz="2000" b="0" i="0" u="none" strike="noStrike" cap="none" dirty="0">
              <a:solidFill>
                <a:srgbClr val="FFFFFF"/>
              </a:solidFill>
              <a:latin typeface="Century Gothic"/>
              <a:ea typeface="Century Gothic"/>
              <a:cs typeface="Century Gothic"/>
              <a:sym typeface="Century Gothic"/>
            </a:endParaRPr>
          </a:p>
        </p:txBody>
      </p:sp>
      <p:sp>
        <p:nvSpPr>
          <p:cNvPr id="98" name="Shape 98"/>
          <p:cNvSpPr/>
          <p:nvPr/>
        </p:nvSpPr>
        <p:spPr>
          <a:xfrm>
            <a:off x="611560" y="6381328"/>
            <a:ext cx="1008112" cy="404663"/>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9" name="Shape 99"/>
          <p:cNvGrpSpPr/>
          <p:nvPr/>
        </p:nvGrpSpPr>
        <p:grpSpPr>
          <a:xfrm>
            <a:off x="541497" y="1143001"/>
            <a:ext cx="8061005" cy="4896543"/>
            <a:chOff x="1944" y="0"/>
            <a:chExt cx="8061005" cy="4896543"/>
          </a:xfrm>
        </p:grpSpPr>
        <p:sp>
          <p:nvSpPr>
            <p:cNvPr id="100" name="Shape 100"/>
            <p:cNvSpPr/>
            <p:nvPr/>
          </p:nvSpPr>
          <p:spPr>
            <a:xfrm>
              <a:off x="1944" y="0"/>
              <a:ext cx="1907930" cy="4896543"/>
            </a:xfrm>
            <a:prstGeom prst="roundRect">
              <a:avLst>
                <a:gd name="adj" fmla="val 10000"/>
              </a:avLst>
            </a:prstGeom>
            <a:solidFill>
              <a:srgbClr val="FBD4B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Shape 101"/>
            <p:cNvSpPr txBox="1"/>
            <p:nvPr/>
          </p:nvSpPr>
          <p:spPr>
            <a:xfrm>
              <a:off x="194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b="0" i="0" u="none" strike="noStrike" cap="none">
                  <a:solidFill>
                    <a:schemeClr val="dk1"/>
                  </a:solidFill>
                  <a:latin typeface="Calibri"/>
                  <a:ea typeface="Calibri"/>
                  <a:cs typeface="Calibri"/>
                  <a:sym typeface="Calibri"/>
                </a:rPr>
                <a:t>Princ</a:t>
              </a:r>
              <a:r>
                <a:rPr lang="it-IT" sz="1800">
                  <a:solidFill>
                    <a:schemeClr val="dk1"/>
                  </a:solidFill>
                  <a:latin typeface="Calibri"/>
                  <a:ea typeface="Calibri"/>
                  <a:cs typeface="Calibri"/>
                  <a:sym typeface="Calibri"/>
                </a:rPr>
                <a:t>ipios</a:t>
              </a:r>
              <a:r>
                <a:rPr lang="it-IT" sz="1800" b="0" i="0" u="none" strike="noStrike" cap="none">
                  <a:solidFill>
                    <a:schemeClr val="dk1"/>
                  </a:solidFill>
                  <a:latin typeface="Calibri"/>
                  <a:ea typeface="Calibri"/>
                  <a:cs typeface="Calibri"/>
                  <a:sym typeface="Calibri"/>
                </a:rPr>
                <a:t>:</a:t>
              </a:r>
              <a:endParaRPr/>
            </a:p>
          </p:txBody>
        </p:sp>
        <p:sp>
          <p:nvSpPr>
            <p:cNvPr id="102" name="Shape 102"/>
            <p:cNvSpPr/>
            <p:nvPr/>
          </p:nvSpPr>
          <p:spPr>
            <a:xfrm>
              <a:off x="192736" y="1469082"/>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3" name="Shape 103"/>
            <p:cNvSpPr txBox="1"/>
            <p:nvPr/>
          </p:nvSpPr>
          <p:spPr>
            <a:xfrm>
              <a:off x="213629" y="1489974"/>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1° Princi</a:t>
              </a:r>
              <a:r>
                <a:rPr lang="it-IT" sz="1800">
                  <a:solidFill>
                    <a:schemeClr val="lt1"/>
                  </a:solidFill>
                  <a:latin typeface="Century Gothic"/>
                  <a:ea typeface="Century Gothic"/>
                  <a:cs typeface="Century Gothic"/>
                  <a:sym typeface="Century Gothic"/>
                </a:rPr>
                <a:t>pio</a:t>
              </a:r>
              <a:endParaRPr/>
            </a:p>
          </p:txBody>
        </p:sp>
        <p:sp>
          <p:nvSpPr>
            <p:cNvPr id="104" name="Shape 104"/>
            <p:cNvSpPr/>
            <p:nvPr/>
          </p:nvSpPr>
          <p:spPr>
            <a:xfrm>
              <a:off x="192736" y="2292146"/>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Shape 105"/>
            <p:cNvSpPr txBox="1"/>
            <p:nvPr/>
          </p:nvSpPr>
          <p:spPr>
            <a:xfrm>
              <a:off x="213629" y="2313038"/>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2° Princip</a:t>
              </a:r>
              <a:r>
                <a:rPr lang="it-IT" sz="1800">
                  <a:solidFill>
                    <a:schemeClr val="lt1"/>
                  </a:solidFill>
                  <a:latin typeface="Century Gothic"/>
                  <a:ea typeface="Century Gothic"/>
                  <a:cs typeface="Century Gothic"/>
                  <a:sym typeface="Century Gothic"/>
                </a:rPr>
                <a:t>io</a:t>
              </a:r>
              <a:endParaRPr/>
            </a:p>
          </p:txBody>
        </p:sp>
        <p:sp>
          <p:nvSpPr>
            <p:cNvPr id="106" name="Shape 106"/>
            <p:cNvSpPr/>
            <p:nvPr/>
          </p:nvSpPr>
          <p:spPr>
            <a:xfrm>
              <a:off x="192736" y="3115209"/>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7" name="Shape 107"/>
            <p:cNvSpPr txBox="1"/>
            <p:nvPr/>
          </p:nvSpPr>
          <p:spPr>
            <a:xfrm>
              <a:off x="213629" y="3136101"/>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3° Princip</a:t>
              </a:r>
              <a:r>
                <a:rPr lang="it-IT" sz="1800">
                  <a:solidFill>
                    <a:schemeClr val="lt1"/>
                  </a:solidFill>
                  <a:latin typeface="Century Gothic"/>
                  <a:ea typeface="Century Gothic"/>
                  <a:cs typeface="Century Gothic"/>
                  <a:sym typeface="Century Gothic"/>
                </a:rPr>
                <a:t>io</a:t>
              </a:r>
              <a:endParaRPr/>
            </a:p>
          </p:txBody>
        </p:sp>
        <p:sp>
          <p:nvSpPr>
            <p:cNvPr id="108" name="Shape 108"/>
            <p:cNvSpPr/>
            <p:nvPr/>
          </p:nvSpPr>
          <p:spPr>
            <a:xfrm>
              <a:off x="192736" y="3938275"/>
              <a:ext cx="1526343" cy="713321"/>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Shape 109"/>
            <p:cNvSpPr txBox="1"/>
            <p:nvPr/>
          </p:nvSpPr>
          <p:spPr>
            <a:xfrm>
              <a:off x="213629" y="3959167"/>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10" name="Shape 110"/>
            <p:cNvSpPr/>
            <p:nvPr/>
          </p:nvSpPr>
          <p:spPr>
            <a:xfrm>
              <a:off x="2052968" y="0"/>
              <a:ext cx="1907930" cy="4896543"/>
            </a:xfrm>
            <a:prstGeom prst="roundRect">
              <a:avLst>
                <a:gd name="adj" fmla="val 10000"/>
              </a:avLst>
            </a:prstGeom>
            <a:solidFill>
              <a:srgbClr val="C2D59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Shape 111"/>
            <p:cNvSpPr txBox="1"/>
            <p:nvPr/>
          </p:nvSpPr>
          <p:spPr>
            <a:xfrm>
              <a:off x="2052968"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Hemos decidido que</a:t>
              </a:r>
              <a:r>
                <a:rPr lang="it-IT" sz="1800" b="0" i="0" u="none" strike="noStrike" cap="none">
                  <a:solidFill>
                    <a:schemeClr val="dk1"/>
                  </a:solidFill>
                  <a:latin typeface="Calibri"/>
                  <a:ea typeface="Calibri"/>
                  <a:cs typeface="Calibri"/>
                  <a:sym typeface="Calibri"/>
                </a:rPr>
                <a:t>:</a:t>
              </a:r>
              <a:endParaRPr/>
            </a:p>
          </p:txBody>
        </p:sp>
        <p:sp>
          <p:nvSpPr>
            <p:cNvPr id="112" name="Shape 112"/>
            <p:cNvSpPr/>
            <p:nvPr/>
          </p:nvSpPr>
          <p:spPr>
            <a:xfrm>
              <a:off x="2243761" y="1469082"/>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3" name="Shape 113"/>
            <p:cNvSpPr txBox="1"/>
            <p:nvPr/>
          </p:nvSpPr>
          <p:spPr>
            <a:xfrm>
              <a:off x="2264653" y="1489974"/>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14" name="Shape 114"/>
            <p:cNvSpPr/>
            <p:nvPr/>
          </p:nvSpPr>
          <p:spPr>
            <a:xfrm>
              <a:off x="2243761" y="2292146"/>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Shape 115"/>
            <p:cNvSpPr txBox="1"/>
            <p:nvPr/>
          </p:nvSpPr>
          <p:spPr>
            <a:xfrm>
              <a:off x="2264653" y="2313038"/>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16" name="Shape 116"/>
            <p:cNvSpPr/>
            <p:nvPr/>
          </p:nvSpPr>
          <p:spPr>
            <a:xfrm>
              <a:off x="2243761" y="3115209"/>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Shape 117"/>
            <p:cNvSpPr txBox="1"/>
            <p:nvPr/>
          </p:nvSpPr>
          <p:spPr>
            <a:xfrm>
              <a:off x="2264653" y="3136101"/>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18" name="Shape 118"/>
            <p:cNvSpPr/>
            <p:nvPr/>
          </p:nvSpPr>
          <p:spPr>
            <a:xfrm>
              <a:off x="2243761" y="3938275"/>
              <a:ext cx="1526343" cy="713321"/>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9" name="Shape 119"/>
            <p:cNvSpPr txBox="1"/>
            <p:nvPr/>
          </p:nvSpPr>
          <p:spPr>
            <a:xfrm>
              <a:off x="2264653" y="3959167"/>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20" name="Shape 120"/>
            <p:cNvSpPr/>
            <p:nvPr/>
          </p:nvSpPr>
          <p:spPr>
            <a:xfrm>
              <a:off x="4103994" y="0"/>
              <a:ext cx="1907930" cy="4896543"/>
            </a:xfrm>
            <a:prstGeom prst="roundRect">
              <a:avLst>
                <a:gd name="adj" fmla="val 10000"/>
              </a:avLst>
            </a:prstGeom>
            <a:solidFill>
              <a:srgbClr val="CFD7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1" name="Shape 121"/>
            <p:cNvSpPr txBox="1"/>
            <p:nvPr/>
          </p:nvSpPr>
          <p:spPr>
            <a:xfrm>
              <a:off x="410399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E</a:t>
              </a:r>
              <a:r>
                <a:rPr lang="it-IT" sz="1800" b="0" i="0" u="none" strike="noStrike" cap="none">
                  <a:solidFill>
                    <a:schemeClr val="dk1"/>
                  </a:solidFill>
                  <a:latin typeface="Calibri"/>
                  <a:ea typeface="Calibri"/>
                  <a:cs typeface="Calibri"/>
                  <a:sym typeface="Calibri"/>
                </a:rPr>
                <a:t>n </a:t>
              </a:r>
              <a:r>
                <a:rPr lang="it-IT" sz="1800">
                  <a:solidFill>
                    <a:schemeClr val="dk1"/>
                  </a:solidFill>
                  <a:latin typeface="Calibri"/>
                  <a:ea typeface="Calibri"/>
                  <a:cs typeface="Calibri"/>
                  <a:sym typeface="Calibri"/>
                </a:rPr>
                <a:t>qué artículo de nuestros estatutos</a:t>
              </a:r>
              <a:r>
                <a:rPr lang="it-IT" sz="1800" b="0" i="0" u="none" strike="noStrike" cap="none">
                  <a:solidFill>
                    <a:schemeClr val="dk1"/>
                  </a:solidFill>
                  <a:latin typeface="Calibri"/>
                  <a:ea typeface="Calibri"/>
                  <a:cs typeface="Calibri"/>
                  <a:sym typeface="Calibri"/>
                </a:rPr>
                <a:t>:</a:t>
              </a:r>
              <a:endParaRPr/>
            </a:p>
          </p:txBody>
        </p:sp>
        <p:sp>
          <p:nvSpPr>
            <p:cNvPr id="122" name="Shape 122"/>
            <p:cNvSpPr/>
            <p:nvPr/>
          </p:nvSpPr>
          <p:spPr>
            <a:xfrm>
              <a:off x="4294787" y="1469082"/>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3" name="Shape 123"/>
            <p:cNvSpPr txBox="1"/>
            <p:nvPr/>
          </p:nvSpPr>
          <p:spPr>
            <a:xfrm>
              <a:off x="4315680" y="1489974"/>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90000"/>
                </a:lnSpc>
                <a:spcBef>
                  <a:spcPts val="0"/>
                </a:spcBef>
                <a:spcAft>
                  <a:spcPts val="0"/>
                </a:spcAft>
                <a:buClr>
                  <a:schemeClr val="lt1"/>
                </a:buClr>
                <a:buSzPts val="450"/>
                <a:buFont typeface="Calibri"/>
                <a:buNone/>
              </a:pPr>
              <a:r>
                <a:rPr lang="it-IT" sz="1800" b="0" i="0" u="none" strike="noStrike" cap="none">
                  <a:solidFill>
                    <a:schemeClr val="lt1"/>
                  </a:solidFill>
                  <a:latin typeface="Calibri"/>
                  <a:ea typeface="Calibri"/>
                  <a:cs typeface="Calibri"/>
                  <a:sym typeface="Calibri"/>
                </a:rPr>
                <a:t>...</a:t>
              </a:r>
              <a:endParaRPr/>
            </a:p>
          </p:txBody>
        </p:sp>
        <p:sp>
          <p:nvSpPr>
            <p:cNvPr id="124" name="Shape 124"/>
            <p:cNvSpPr/>
            <p:nvPr/>
          </p:nvSpPr>
          <p:spPr>
            <a:xfrm>
              <a:off x="4294787" y="2292146"/>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5" name="Shape 125"/>
            <p:cNvSpPr txBox="1"/>
            <p:nvPr/>
          </p:nvSpPr>
          <p:spPr>
            <a:xfrm>
              <a:off x="4315680" y="2313038"/>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90000"/>
                </a:lnSpc>
                <a:spcBef>
                  <a:spcPts val="0"/>
                </a:spcBef>
                <a:spcAft>
                  <a:spcPts val="0"/>
                </a:spcAft>
                <a:buClr>
                  <a:schemeClr val="lt1"/>
                </a:buClr>
                <a:buSzPts val="450"/>
                <a:buFont typeface="Calibri"/>
                <a:buNone/>
              </a:pPr>
              <a:r>
                <a:rPr lang="it-IT" sz="1800" b="0" i="0" u="none" strike="noStrike" cap="none">
                  <a:solidFill>
                    <a:schemeClr val="lt1"/>
                  </a:solidFill>
                  <a:latin typeface="Calibri"/>
                  <a:ea typeface="Calibri"/>
                  <a:cs typeface="Calibri"/>
                  <a:sym typeface="Calibri"/>
                </a:rPr>
                <a:t>...</a:t>
              </a:r>
              <a:endParaRPr/>
            </a:p>
          </p:txBody>
        </p:sp>
        <p:sp>
          <p:nvSpPr>
            <p:cNvPr id="126" name="Shape 126"/>
            <p:cNvSpPr/>
            <p:nvPr/>
          </p:nvSpPr>
          <p:spPr>
            <a:xfrm>
              <a:off x="4294787" y="3115209"/>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Shape 127"/>
            <p:cNvSpPr txBox="1"/>
            <p:nvPr/>
          </p:nvSpPr>
          <p:spPr>
            <a:xfrm>
              <a:off x="4315680" y="3136101"/>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90000"/>
                </a:lnSpc>
                <a:spcBef>
                  <a:spcPts val="0"/>
                </a:spcBef>
                <a:spcAft>
                  <a:spcPts val="0"/>
                </a:spcAft>
                <a:buClr>
                  <a:schemeClr val="lt1"/>
                </a:buClr>
                <a:buSzPts val="450"/>
                <a:buFont typeface="Calibri"/>
                <a:buNone/>
              </a:pPr>
              <a:r>
                <a:rPr lang="it-IT" sz="1800" b="0" i="0" u="none" strike="noStrike" cap="none">
                  <a:solidFill>
                    <a:schemeClr val="lt1"/>
                  </a:solidFill>
                  <a:latin typeface="Calibri"/>
                  <a:ea typeface="Calibri"/>
                  <a:cs typeface="Calibri"/>
                  <a:sym typeface="Calibri"/>
                </a:rPr>
                <a:t>...</a:t>
              </a:r>
              <a:endParaRPr/>
            </a:p>
          </p:txBody>
        </p:sp>
        <p:sp>
          <p:nvSpPr>
            <p:cNvPr id="128" name="Shape 128"/>
            <p:cNvSpPr/>
            <p:nvPr/>
          </p:nvSpPr>
          <p:spPr>
            <a:xfrm>
              <a:off x="4294787" y="3938275"/>
              <a:ext cx="1526343" cy="713321"/>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9" name="Shape 129"/>
            <p:cNvSpPr txBox="1"/>
            <p:nvPr/>
          </p:nvSpPr>
          <p:spPr>
            <a:xfrm>
              <a:off x="4315680" y="3959167"/>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90000"/>
                </a:lnSpc>
                <a:spcBef>
                  <a:spcPts val="0"/>
                </a:spcBef>
                <a:spcAft>
                  <a:spcPts val="0"/>
                </a:spcAft>
                <a:buClr>
                  <a:schemeClr val="lt1"/>
                </a:buClr>
                <a:buSzPts val="450"/>
                <a:buFont typeface="Calibri"/>
                <a:buNone/>
              </a:pPr>
              <a:r>
                <a:rPr lang="it-IT" sz="1800" b="0" i="0" u="none" strike="noStrike" cap="none">
                  <a:solidFill>
                    <a:schemeClr val="lt1"/>
                  </a:solidFill>
                  <a:latin typeface="Calibri"/>
                  <a:ea typeface="Calibri"/>
                  <a:cs typeface="Calibri"/>
                  <a:sym typeface="Calibri"/>
                </a:rPr>
                <a:t>...</a:t>
              </a:r>
              <a:endParaRPr/>
            </a:p>
          </p:txBody>
        </p:sp>
        <p:sp>
          <p:nvSpPr>
            <p:cNvPr id="130" name="Shape 130"/>
            <p:cNvSpPr/>
            <p:nvPr/>
          </p:nvSpPr>
          <p:spPr>
            <a:xfrm>
              <a:off x="6155019" y="0"/>
              <a:ext cx="1907930" cy="4896543"/>
            </a:xfrm>
            <a:prstGeom prst="roundRect">
              <a:avLst>
                <a:gd name="adj" fmla="val 10000"/>
              </a:avLst>
            </a:prstGeom>
            <a:solidFill>
              <a:srgbClr val="CCC0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Shape 131"/>
            <p:cNvSpPr txBox="1"/>
            <p:nvPr/>
          </p:nvSpPr>
          <p:spPr>
            <a:xfrm>
              <a:off x="6155019"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Por qué</a:t>
              </a:r>
              <a:r>
                <a:rPr lang="it-IT" sz="1800" b="0" i="0" u="none" strike="noStrike" cap="none">
                  <a:solidFill>
                    <a:schemeClr val="dk1"/>
                  </a:solidFill>
                  <a:latin typeface="Calibri"/>
                  <a:ea typeface="Calibri"/>
                  <a:cs typeface="Calibri"/>
                  <a:sym typeface="Calibri"/>
                </a:rPr>
                <a:t>?</a:t>
              </a:r>
              <a:endParaRPr/>
            </a:p>
            <a:p>
              <a:pPr marL="0" marR="0" lvl="0" indent="0" algn="ctr" rtl="0">
                <a:lnSpc>
                  <a:spcPct val="100000"/>
                </a:lnSpc>
                <a:spcBef>
                  <a:spcPts val="630"/>
                </a:spcBef>
                <a:spcAft>
                  <a:spcPts val="0"/>
                </a:spcAft>
                <a:buClr>
                  <a:schemeClr val="dk1"/>
                </a:buClr>
                <a:buSzPts val="450"/>
                <a:buFont typeface="Calibri"/>
                <a:buNone/>
              </a:pPr>
              <a:r>
                <a:rPr lang="it-IT" sz="1800">
                  <a:solidFill>
                    <a:schemeClr val="dk1"/>
                  </a:solidFill>
                  <a:latin typeface="Calibri"/>
                  <a:ea typeface="Calibri"/>
                  <a:cs typeface="Calibri"/>
                  <a:sym typeface="Calibri"/>
                </a:rPr>
                <a:t>Cuál es nuestro objetivo</a:t>
              </a:r>
              <a:r>
                <a:rPr lang="it-IT" sz="1800" b="0" i="0" u="none" strike="noStrike" cap="none">
                  <a:solidFill>
                    <a:schemeClr val="dk1"/>
                  </a:solidFill>
                  <a:latin typeface="Calibri"/>
                  <a:ea typeface="Calibri"/>
                  <a:cs typeface="Calibri"/>
                  <a:sym typeface="Calibri"/>
                </a:rPr>
                <a:t>?</a:t>
              </a:r>
              <a:endParaRPr/>
            </a:p>
          </p:txBody>
        </p:sp>
        <p:sp>
          <p:nvSpPr>
            <p:cNvPr id="132" name="Shape 132"/>
            <p:cNvSpPr/>
            <p:nvPr/>
          </p:nvSpPr>
          <p:spPr>
            <a:xfrm>
              <a:off x="6345812" y="1469082"/>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3" name="Shape 133"/>
            <p:cNvSpPr txBox="1"/>
            <p:nvPr/>
          </p:nvSpPr>
          <p:spPr>
            <a:xfrm>
              <a:off x="6366705" y="1489974"/>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34" name="Shape 134"/>
            <p:cNvSpPr/>
            <p:nvPr/>
          </p:nvSpPr>
          <p:spPr>
            <a:xfrm>
              <a:off x="6345812" y="2292146"/>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Shape 135"/>
            <p:cNvSpPr txBox="1"/>
            <p:nvPr/>
          </p:nvSpPr>
          <p:spPr>
            <a:xfrm>
              <a:off x="6366705" y="2313038"/>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36" name="Shape 136"/>
            <p:cNvSpPr/>
            <p:nvPr/>
          </p:nvSpPr>
          <p:spPr>
            <a:xfrm>
              <a:off x="6345812" y="3115209"/>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Shape 137"/>
            <p:cNvSpPr txBox="1"/>
            <p:nvPr/>
          </p:nvSpPr>
          <p:spPr>
            <a:xfrm>
              <a:off x="6366705" y="3136101"/>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sp>
          <p:nvSpPr>
            <p:cNvPr id="138" name="Shape 138"/>
            <p:cNvSpPr/>
            <p:nvPr/>
          </p:nvSpPr>
          <p:spPr>
            <a:xfrm>
              <a:off x="6345812" y="3938275"/>
              <a:ext cx="1526343" cy="713321"/>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9" name="Shape 139"/>
            <p:cNvSpPr txBox="1"/>
            <p:nvPr/>
          </p:nvSpPr>
          <p:spPr>
            <a:xfrm>
              <a:off x="6366705" y="3959167"/>
              <a:ext cx="1484560" cy="671538"/>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450"/>
                <a:buFont typeface="Century Gothic"/>
                <a:buNone/>
              </a:pPr>
              <a:r>
                <a:rPr lang="it-IT" sz="1800" b="0" i="0" u="none" strike="noStrike" cap="none">
                  <a:solidFill>
                    <a:schemeClr val="lt1"/>
                  </a:solidFill>
                  <a:latin typeface="Century Gothic"/>
                  <a:ea typeface="Century Gothic"/>
                  <a:cs typeface="Century Gothic"/>
                  <a:sym typeface="Century Gothic"/>
                </a:rPr>
                <a:t>...</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p:nvPr/>
        </p:nvSpPr>
        <p:spPr>
          <a:xfrm>
            <a:off x="0" y="1"/>
            <a:ext cx="9144000" cy="1143000"/>
          </a:xfrm>
          <a:prstGeom prst="rect">
            <a:avLst/>
          </a:prstGeom>
          <a:noFill/>
          <a:ln>
            <a:noFill/>
          </a:ln>
        </p:spPr>
        <p:txBody>
          <a:bodyPr spcFirstLastPara="1" wrap="square" lIns="91375" tIns="45675" rIns="323750" bIns="45675" anchor="ctr" anchorCtr="0">
            <a:noAutofit/>
          </a:bodyPr>
          <a:lstStyle/>
          <a:p>
            <a:pPr algn="r">
              <a:buClr>
                <a:srgbClr val="FFFFFF"/>
              </a:buClr>
              <a:buSzPts val="500"/>
            </a:pPr>
            <a:r>
              <a:rPr lang="it-IT" sz="2000" dirty="0">
                <a:solidFill>
                  <a:schemeClr val="tx1"/>
                </a:solidFill>
                <a:latin typeface="Century Gothic"/>
                <a:sym typeface="Century Gothic"/>
              </a:rPr>
              <a:t>Las reglas del proyecto cooperativo</a:t>
            </a:r>
          </a:p>
          <a:p>
            <a:pPr algn="r">
              <a:buClr>
                <a:srgbClr val="FFFFFF"/>
              </a:buClr>
              <a:buSzPts val="500"/>
            </a:pPr>
            <a:r>
              <a:rPr lang="it-IT" sz="2000" b="1" dirty="0">
                <a:solidFill>
                  <a:schemeClr val="tx1"/>
                </a:solidFill>
                <a:latin typeface="Century Gothic"/>
                <a:sym typeface="Century Gothic"/>
              </a:rPr>
              <a:t>Ejemplo 1 de Music Coop</a:t>
            </a:r>
            <a:endParaRPr sz="2000" b="1" dirty="0">
              <a:solidFill>
                <a:schemeClr val="tx1"/>
              </a:solidFill>
              <a:latin typeface="Century Gothic"/>
            </a:endParaRPr>
          </a:p>
        </p:txBody>
      </p:sp>
      <p:sp>
        <p:nvSpPr>
          <p:cNvPr id="145" name="Shape 145"/>
          <p:cNvSpPr/>
          <p:nvPr/>
        </p:nvSpPr>
        <p:spPr>
          <a:xfrm>
            <a:off x="611560" y="6381328"/>
            <a:ext cx="1008112" cy="404663"/>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46" name="Shape 146"/>
          <p:cNvGrpSpPr/>
          <p:nvPr/>
        </p:nvGrpSpPr>
        <p:grpSpPr>
          <a:xfrm>
            <a:off x="541497" y="1143001"/>
            <a:ext cx="8061005" cy="4896543"/>
            <a:chOff x="1944" y="0"/>
            <a:chExt cx="8061005" cy="4896543"/>
          </a:xfrm>
        </p:grpSpPr>
        <p:sp>
          <p:nvSpPr>
            <p:cNvPr id="147" name="Shape 147"/>
            <p:cNvSpPr/>
            <p:nvPr/>
          </p:nvSpPr>
          <p:spPr>
            <a:xfrm>
              <a:off x="1944" y="0"/>
              <a:ext cx="1907930" cy="4896543"/>
            </a:xfrm>
            <a:prstGeom prst="roundRect">
              <a:avLst>
                <a:gd name="adj" fmla="val 10000"/>
              </a:avLst>
            </a:prstGeom>
            <a:solidFill>
              <a:srgbClr val="FBD4B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8" name="Shape 148"/>
            <p:cNvSpPr txBox="1"/>
            <p:nvPr/>
          </p:nvSpPr>
          <p:spPr>
            <a:xfrm>
              <a:off x="194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b="0" i="0" u="none" strike="noStrike" cap="none">
                  <a:solidFill>
                    <a:schemeClr val="dk1"/>
                  </a:solidFill>
                  <a:latin typeface="Calibri"/>
                  <a:ea typeface="Calibri"/>
                  <a:cs typeface="Calibri"/>
                  <a:sym typeface="Calibri"/>
                </a:rPr>
                <a:t>Princip</a:t>
              </a:r>
              <a:r>
                <a:rPr lang="it-IT" sz="1800">
                  <a:solidFill>
                    <a:schemeClr val="dk1"/>
                  </a:solidFill>
                  <a:latin typeface="Calibri"/>
                  <a:ea typeface="Calibri"/>
                  <a:cs typeface="Calibri"/>
                  <a:sym typeface="Calibri"/>
                </a:rPr>
                <a:t>io</a:t>
              </a:r>
              <a:r>
                <a:rPr lang="it-IT" sz="1800" b="0" i="0" u="none" strike="noStrike" cap="none">
                  <a:solidFill>
                    <a:schemeClr val="dk1"/>
                  </a:solidFill>
                  <a:latin typeface="Calibri"/>
                  <a:ea typeface="Calibri"/>
                  <a:cs typeface="Calibri"/>
                  <a:sym typeface="Calibri"/>
                </a:rPr>
                <a:t>:</a:t>
              </a:r>
              <a:endParaRPr/>
            </a:p>
          </p:txBody>
        </p:sp>
        <p:sp>
          <p:nvSpPr>
            <p:cNvPr id="149" name="Shape 149"/>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Shape 150"/>
            <p:cNvSpPr txBox="1"/>
            <p:nvPr/>
          </p:nvSpPr>
          <p:spPr>
            <a:xfrm>
              <a:off x="237441" y="1513667"/>
              <a:ext cx="1436934" cy="3093343"/>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a:solidFill>
                    <a:schemeClr val="lt1"/>
                  </a:solidFill>
                  <a:latin typeface="Century Gothic"/>
                  <a:ea typeface="Century Gothic"/>
                  <a:cs typeface="Century Gothic"/>
                  <a:sym typeface="Century Gothic"/>
                </a:rPr>
                <a:t>Primer Principio</a:t>
              </a:r>
              <a:r>
                <a:rPr lang="it-IT" sz="1400" b="0" i="0" u="none" strike="noStrike" cap="none">
                  <a:solidFill>
                    <a:schemeClr val="lt1"/>
                  </a:solidFill>
                  <a:latin typeface="Century Gothic"/>
                  <a:ea typeface="Century Gothic"/>
                  <a:cs typeface="Century Gothic"/>
                  <a:sym typeface="Century Gothic"/>
                </a:rPr>
                <a:t>: Adhesi</a:t>
              </a:r>
              <a:r>
                <a:rPr lang="it-IT">
                  <a:solidFill>
                    <a:schemeClr val="lt1"/>
                  </a:solidFill>
                  <a:latin typeface="Century Gothic"/>
                  <a:ea typeface="Century Gothic"/>
                  <a:cs typeface="Century Gothic"/>
                  <a:sym typeface="Century Gothic"/>
                </a:rPr>
                <a:t>ón Abierta y Voluntaria de los Socios</a:t>
              </a:r>
              <a:endParaRPr/>
            </a:p>
          </p:txBody>
        </p:sp>
        <p:sp>
          <p:nvSpPr>
            <p:cNvPr id="151" name="Shape 151"/>
            <p:cNvSpPr/>
            <p:nvPr/>
          </p:nvSpPr>
          <p:spPr>
            <a:xfrm>
              <a:off x="2052968" y="0"/>
              <a:ext cx="1907930" cy="4896543"/>
            </a:xfrm>
            <a:prstGeom prst="roundRect">
              <a:avLst>
                <a:gd name="adj" fmla="val 10000"/>
              </a:avLst>
            </a:prstGeom>
            <a:solidFill>
              <a:srgbClr val="C2D59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2" name="Shape 152"/>
            <p:cNvSpPr txBox="1"/>
            <p:nvPr/>
          </p:nvSpPr>
          <p:spPr>
            <a:xfrm>
              <a:off x="2052968"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Hemos decidido que</a:t>
              </a:r>
              <a:r>
                <a:rPr lang="it-IT" sz="1800" b="0" i="0" u="none" strike="noStrike" cap="none">
                  <a:solidFill>
                    <a:schemeClr val="dk1"/>
                  </a:solidFill>
                  <a:latin typeface="Calibri"/>
                  <a:ea typeface="Calibri"/>
                  <a:cs typeface="Calibri"/>
                  <a:sym typeface="Calibri"/>
                </a:rPr>
                <a:t>:</a:t>
              </a:r>
              <a:endParaRPr/>
            </a:p>
          </p:txBody>
        </p:sp>
        <p:sp>
          <p:nvSpPr>
            <p:cNvPr id="153" name="Shape 153"/>
            <p:cNvSpPr/>
            <p:nvPr/>
          </p:nvSpPr>
          <p:spPr>
            <a:xfrm>
              <a:off x="2243761" y="1468962"/>
              <a:ext cx="1526343" cy="318275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4" name="Shape 154"/>
            <p:cNvSpPr txBox="1"/>
            <p:nvPr/>
          </p:nvSpPr>
          <p:spPr>
            <a:xfrm>
              <a:off x="2288466" y="1513667"/>
              <a:ext cx="1436934" cy="3093343"/>
            </a:xfrm>
            <a:prstGeom prst="rect">
              <a:avLst/>
            </a:prstGeom>
            <a:noFill/>
            <a:ln>
              <a:noFill/>
            </a:ln>
          </p:spPr>
          <p:txBody>
            <a:bodyPr spcFirstLastPara="1" wrap="square" lIns="35550" tIns="26650" rIns="35550" bIns="26650" anchor="ctr" anchorCtr="0">
              <a:noAutofit/>
            </a:bodyPr>
            <a:lstStyle/>
            <a:p>
              <a:pPr marL="0" lvl="0" indent="596900" rtl="0">
                <a:lnSpc>
                  <a:spcPct val="115000"/>
                </a:lnSpc>
                <a:spcBef>
                  <a:spcPts val="0"/>
                </a:spcBef>
                <a:spcAft>
                  <a:spcPts val="0"/>
                </a:spcAft>
                <a:buClr>
                  <a:schemeClr val="dk1"/>
                </a:buClr>
                <a:buSzPts val="1100"/>
                <a:buFont typeface="Arial"/>
                <a:buNone/>
              </a:pPr>
              <a:endParaRPr>
                <a:solidFill>
                  <a:srgbClr val="FFFFFF"/>
                </a:solidFill>
                <a:latin typeface="Century Gothic"/>
                <a:ea typeface="Century Gothic"/>
                <a:cs typeface="Century Gothic"/>
                <a:sym typeface="Century Gothic"/>
              </a:endParaRPr>
            </a:p>
            <a:p>
              <a:pPr marL="0" lvl="0" indent="596900" rtl="0">
                <a:lnSpc>
                  <a:spcPct val="115000"/>
                </a:lnSpc>
                <a:spcBef>
                  <a:spcPts val="0"/>
                </a:spcBef>
                <a:spcAft>
                  <a:spcPts val="0"/>
                </a:spcAft>
                <a:buClr>
                  <a:schemeClr val="dk1"/>
                </a:buClr>
                <a:buSzPts val="1100"/>
                <a:buFont typeface="Arial"/>
                <a:buNone/>
              </a:pPr>
              <a:r>
                <a:rPr lang="it-IT">
                  <a:solidFill>
                    <a:srgbClr val="FFFFFF"/>
                  </a:solidFill>
                  <a:latin typeface="Century Gothic"/>
                  <a:ea typeface="Century Gothic"/>
                  <a:cs typeface="Century Gothic"/>
                  <a:sym typeface="Century Gothic"/>
                </a:rPr>
                <a:t>No habrá discriminación en la admisión de socios y se  preguntará a todos  aquellos que lo deseen el  porqué de su solicitud</a:t>
              </a:r>
              <a:endParaRPr>
                <a:solidFill>
                  <a:srgbClr val="FFFFFF"/>
                </a:solidFill>
                <a:latin typeface="Century Gothic"/>
                <a:ea typeface="Century Gothic"/>
                <a:cs typeface="Century Gothic"/>
                <a:sym typeface="Century Gothic"/>
              </a:endParaRPr>
            </a:p>
            <a:p>
              <a:pPr marL="0" marR="0" lvl="0" indent="0" algn="ctr" rtl="0">
                <a:lnSpc>
                  <a:spcPct val="120000"/>
                </a:lnSpc>
                <a:spcBef>
                  <a:spcPts val="0"/>
                </a:spcBef>
                <a:spcAft>
                  <a:spcPts val="0"/>
                </a:spcAft>
                <a:buClr>
                  <a:schemeClr val="lt1"/>
                </a:buClr>
                <a:buSzPts val="350"/>
                <a:buFont typeface="Century Gothic"/>
                <a:buNone/>
              </a:pPr>
              <a:endParaRPr>
                <a:solidFill>
                  <a:schemeClr val="lt1"/>
                </a:solidFill>
                <a:latin typeface="Century Gothic"/>
                <a:ea typeface="Century Gothic"/>
                <a:cs typeface="Century Gothic"/>
                <a:sym typeface="Century Gothic"/>
              </a:endParaRPr>
            </a:p>
          </p:txBody>
        </p:sp>
        <p:sp>
          <p:nvSpPr>
            <p:cNvPr id="155" name="Shape 155"/>
            <p:cNvSpPr/>
            <p:nvPr/>
          </p:nvSpPr>
          <p:spPr>
            <a:xfrm>
              <a:off x="4103994" y="0"/>
              <a:ext cx="1907930" cy="4896543"/>
            </a:xfrm>
            <a:prstGeom prst="roundRect">
              <a:avLst>
                <a:gd name="adj" fmla="val 10000"/>
              </a:avLst>
            </a:prstGeom>
            <a:solidFill>
              <a:srgbClr val="CFD7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Shape 156"/>
            <p:cNvSpPr txBox="1"/>
            <p:nvPr/>
          </p:nvSpPr>
          <p:spPr>
            <a:xfrm>
              <a:off x="410399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En qué artículo </a:t>
              </a:r>
              <a:r>
                <a:rPr lang="it-IT" sz="1800" b="0" i="0" u="none" strike="noStrike" cap="none">
                  <a:solidFill>
                    <a:schemeClr val="dk1"/>
                  </a:solidFill>
                  <a:latin typeface="Calibri"/>
                  <a:ea typeface="Calibri"/>
                  <a:cs typeface="Calibri"/>
                  <a:sym typeface="Calibri"/>
                </a:rPr>
                <a:t> </a:t>
              </a:r>
              <a:r>
                <a:rPr lang="it-IT" sz="1800">
                  <a:solidFill>
                    <a:schemeClr val="dk1"/>
                  </a:solidFill>
                  <a:latin typeface="Calibri"/>
                  <a:ea typeface="Calibri"/>
                  <a:cs typeface="Calibri"/>
                  <a:sym typeface="Calibri"/>
                </a:rPr>
                <a:t>de nuestros estatutos:</a:t>
              </a:r>
              <a:endParaRPr/>
            </a:p>
          </p:txBody>
        </p:sp>
        <p:sp>
          <p:nvSpPr>
            <p:cNvPr id="157" name="Shape 157"/>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8" name="Shape 158"/>
            <p:cNvSpPr txBox="1"/>
            <p:nvPr/>
          </p:nvSpPr>
          <p:spPr>
            <a:xfrm>
              <a:off x="4339492" y="1513667"/>
              <a:ext cx="1436934" cy="3093343"/>
            </a:xfrm>
            <a:prstGeom prst="rect">
              <a:avLst/>
            </a:prstGeom>
            <a:noFill/>
            <a:ln>
              <a:noFill/>
            </a:ln>
          </p:spPr>
          <p:txBody>
            <a:bodyPr spcFirstLastPara="1" wrap="square" lIns="45700" tIns="34275" rIns="45700" bIns="34275" anchor="ctr" anchorCtr="0">
              <a:noAutofit/>
            </a:bodyPr>
            <a:lstStyle/>
            <a:p>
              <a:pPr marL="0" marR="0" lvl="0" indent="0" algn="ctr" rtl="0">
                <a:lnSpc>
                  <a:spcPct val="90000"/>
                </a:lnSpc>
                <a:spcBef>
                  <a:spcPts val="0"/>
                </a:spcBef>
                <a:spcAft>
                  <a:spcPts val="0"/>
                </a:spcAft>
                <a:buClr>
                  <a:schemeClr val="dk1"/>
                </a:buClr>
                <a:buSzPts val="350"/>
                <a:buFont typeface="Century Gothic"/>
                <a:buNone/>
              </a:pPr>
              <a:r>
                <a:rPr lang="it-IT" b="1">
                  <a:solidFill>
                    <a:schemeClr val="dk1"/>
                  </a:solidFill>
                  <a:latin typeface="Century Gothic"/>
                  <a:ea typeface="Century Gothic"/>
                  <a:cs typeface="Century Gothic"/>
                  <a:sym typeface="Century Gothic"/>
                </a:rPr>
                <a:t>Capítulo</a:t>
              </a:r>
              <a:r>
                <a:rPr lang="it-IT" sz="1400" b="1" i="0" u="none" strike="noStrike" cap="none">
                  <a:solidFill>
                    <a:schemeClr val="dk1"/>
                  </a:solidFill>
                  <a:latin typeface="Century Gothic"/>
                  <a:ea typeface="Century Gothic"/>
                  <a:cs typeface="Century Gothic"/>
                  <a:sym typeface="Century Gothic"/>
                </a:rPr>
                <a:t> 3</a:t>
              </a:r>
              <a:endParaRPr/>
            </a:p>
            <a:p>
              <a:pPr marL="0" marR="0" lvl="0" indent="0" algn="ctr" rtl="0">
                <a:lnSpc>
                  <a:spcPct val="90000"/>
                </a:lnSpc>
                <a:spcBef>
                  <a:spcPts val="630"/>
                </a:spcBef>
                <a:spcAft>
                  <a:spcPts val="0"/>
                </a:spcAft>
                <a:buClr>
                  <a:schemeClr val="dk1"/>
                </a:buClr>
                <a:buSzPts val="350"/>
                <a:buFont typeface="Century Gothic"/>
                <a:buNone/>
              </a:pPr>
              <a:r>
                <a:rPr lang="it-IT" b="1">
                  <a:solidFill>
                    <a:schemeClr val="dk1"/>
                  </a:solidFill>
                  <a:latin typeface="Century Gothic"/>
                  <a:ea typeface="Century Gothic"/>
                  <a:cs typeface="Century Gothic"/>
                  <a:sym typeface="Century Gothic"/>
                </a:rPr>
                <a:t>SOCIOS Y ÓRGANOS SOCIALES </a:t>
              </a:r>
              <a:r>
                <a:rPr lang="it-IT" sz="1400" b="1" i="0" u="none" strike="noStrike" cap="none">
                  <a:solidFill>
                    <a:schemeClr val="dk1"/>
                  </a:solidFill>
                  <a:latin typeface="Century Gothic"/>
                  <a:ea typeface="Century Gothic"/>
                  <a:cs typeface="Century Gothic"/>
                  <a:sym typeface="Century Gothic"/>
                </a:rPr>
                <a:t> </a:t>
              </a:r>
              <a:endParaRPr/>
            </a:p>
            <a:p>
              <a:pPr marL="0" marR="0" lvl="0" indent="0" algn="ctr" rtl="0">
                <a:lnSpc>
                  <a:spcPct val="90000"/>
                </a:lnSpc>
                <a:spcBef>
                  <a:spcPts val="630"/>
                </a:spcBef>
                <a:spcAft>
                  <a:spcPts val="0"/>
                </a:spcAft>
                <a:buClr>
                  <a:schemeClr val="dk1"/>
                </a:buClr>
                <a:buSzPts val="350"/>
                <a:buFont typeface="Century Gothic"/>
                <a:buNone/>
              </a:pPr>
              <a:r>
                <a:rPr lang="it-IT" sz="1400" b="0" i="0" u="none" strike="noStrike" cap="none">
                  <a:solidFill>
                    <a:schemeClr val="dk1"/>
                  </a:solidFill>
                  <a:latin typeface="Century Gothic"/>
                  <a:ea typeface="Century Gothic"/>
                  <a:cs typeface="Century Gothic"/>
                  <a:sym typeface="Century Gothic"/>
                </a:rPr>
                <a:t>ART.7 REQU</a:t>
              </a:r>
              <a:r>
                <a:rPr lang="it-IT">
                  <a:solidFill>
                    <a:schemeClr val="dk1"/>
                  </a:solidFill>
                  <a:latin typeface="Century Gothic"/>
                  <a:ea typeface="Century Gothic"/>
                  <a:cs typeface="Century Gothic"/>
                  <a:sym typeface="Century Gothic"/>
                </a:rPr>
                <a:t>ISITOS</a:t>
              </a:r>
              <a:r>
                <a:rPr lang="it-IT" sz="1400" b="0" i="0" u="none" strike="noStrike" cap="none">
                  <a:solidFill>
                    <a:schemeClr val="dk1"/>
                  </a:solidFill>
                  <a:latin typeface="Century Gothic"/>
                  <a:ea typeface="Century Gothic"/>
                  <a:cs typeface="Century Gothic"/>
                  <a:sym typeface="Century Gothic"/>
                </a:rPr>
                <a:t> PARA SER SOCIOS </a:t>
              </a:r>
              <a:endParaRPr/>
            </a:p>
          </p:txBody>
        </p:sp>
        <p:sp>
          <p:nvSpPr>
            <p:cNvPr id="159" name="Shape 159"/>
            <p:cNvSpPr/>
            <p:nvPr/>
          </p:nvSpPr>
          <p:spPr>
            <a:xfrm>
              <a:off x="6155019" y="0"/>
              <a:ext cx="1907930" cy="4896543"/>
            </a:xfrm>
            <a:prstGeom prst="roundRect">
              <a:avLst>
                <a:gd name="adj" fmla="val 10000"/>
              </a:avLst>
            </a:prstGeom>
            <a:solidFill>
              <a:srgbClr val="CCC0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Shape 160"/>
            <p:cNvSpPr txBox="1"/>
            <p:nvPr/>
          </p:nvSpPr>
          <p:spPr>
            <a:xfrm>
              <a:off x="6155019"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Por qué</a:t>
              </a:r>
              <a:r>
                <a:rPr lang="it-IT" sz="1800" b="0" i="0" u="none" strike="noStrike" cap="none">
                  <a:solidFill>
                    <a:schemeClr val="dk1"/>
                  </a:solidFill>
                  <a:latin typeface="Calibri"/>
                  <a:ea typeface="Calibri"/>
                  <a:cs typeface="Calibri"/>
                  <a:sym typeface="Calibri"/>
                </a:rPr>
                <a:t>?</a:t>
              </a:r>
              <a:endParaRPr/>
            </a:p>
            <a:p>
              <a:pPr marL="0" marR="0" lvl="0" indent="0" algn="ctr" rtl="0">
                <a:lnSpc>
                  <a:spcPct val="100000"/>
                </a:lnSpc>
                <a:spcBef>
                  <a:spcPts val="630"/>
                </a:spcBef>
                <a:spcAft>
                  <a:spcPts val="0"/>
                </a:spcAft>
                <a:buClr>
                  <a:schemeClr val="dk1"/>
                </a:buClr>
                <a:buSzPts val="450"/>
                <a:buFont typeface="Calibri"/>
                <a:buNone/>
              </a:pPr>
              <a:r>
                <a:rPr lang="it-IT" sz="1800">
                  <a:solidFill>
                    <a:schemeClr val="dk1"/>
                  </a:solidFill>
                  <a:latin typeface="Calibri"/>
                  <a:ea typeface="Calibri"/>
                  <a:cs typeface="Calibri"/>
                  <a:sym typeface="Calibri"/>
                </a:rPr>
                <a:t>Cuál es nuestro objetivo</a:t>
              </a:r>
              <a:r>
                <a:rPr lang="it-IT" sz="1800" b="0" i="0" u="none" strike="noStrike" cap="none">
                  <a:solidFill>
                    <a:schemeClr val="dk1"/>
                  </a:solidFill>
                  <a:latin typeface="Calibri"/>
                  <a:ea typeface="Calibri"/>
                  <a:cs typeface="Calibri"/>
                  <a:sym typeface="Calibri"/>
                </a:rPr>
                <a:t>?</a:t>
              </a:r>
              <a:endParaRPr/>
            </a:p>
          </p:txBody>
        </p:sp>
        <p:sp>
          <p:nvSpPr>
            <p:cNvPr id="161" name="Shape 161"/>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Shape 162"/>
            <p:cNvSpPr txBox="1"/>
            <p:nvPr/>
          </p:nvSpPr>
          <p:spPr>
            <a:xfrm>
              <a:off x="6390517" y="1513667"/>
              <a:ext cx="1436934" cy="3093343"/>
            </a:xfrm>
            <a:prstGeom prst="rect">
              <a:avLst/>
            </a:prstGeom>
            <a:noFill/>
            <a:ln>
              <a:noFill/>
            </a:ln>
          </p:spPr>
          <p:txBody>
            <a:bodyPr spcFirstLastPara="1" wrap="square" lIns="35550" tIns="26650" rIns="35550" bIns="26650"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a:solidFill>
                    <a:schemeClr val="lt1"/>
                  </a:solidFill>
                  <a:latin typeface="Century Gothic"/>
                  <a:ea typeface="Century Gothic"/>
                  <a:cs typeface="Century Gothic"/>
                  <a:sym typeface="Century Gothic"/>
                </a:rPr>
                <a:t>Que nadie sea discriminado</a:t>
              </a:r>
              <a:r>
                <a:rPr lang="it-IT" sz="1400" b="0" i="0" u="none" strike="noStrike" cap="none">
                  <a:solidFill>
                    <a:schemeClr val="lt1"/>
                  </a:solidFill>
                  <a:latin typeface="Century Gothic"/>
                  <a:ea typeface="Century Gothic"/>
                  <a:cs typeface="Century Gothic"/>
                  <a:sym typeface="Century Gothic"/>
                </a:rPr>
                <a:t>. </a:t>
              </a:r>
              <a:r>
                <a:rPr lang="it-IT">
                  <a:solidFill>
                    <a:schemeClr val="lt1"/>
                  </a:solidFill>
                  <a:latin typeface="Century Gothic"/>
                  <a:ea typeface="Century Gothic"/>
                  <a:cs typeface="Century Gothic"/>
                  <a:sym typeface="Century Gothic"/>
                </a:rPr>
                <a:t>Sin embargo</a:t>
              </a:r>
              <a:r>
                <a:rPr lang="it-IT" sz="1400" b="0" i="0" u="none" strike="noStrike" cap="none">
                  <a:solidFill>
                    <a:schemeClr val="lt1"/>
                  </a:solidFill>
                  <a:latin typeface="Century Gothic"/>
                  <a:ea typeface="Century Gothic"/>
                  <a:cs typeface="Century Gothic"/>
                  <a:sym typeface="Century Gothic"/>
                </a:rPr>
                <a:t>, cada</a:t>
              </a:r>
              <a:r>
                <a:rPr lang="it-IT">
                  <a:solidFill>
                    <a:schemeClr val="lt1"/>
                  </a:solidFill>
                  <a:latin typeface="Century Gothic"/>
                  <a:ea typeface="Century Gothic"/>
                  <a:cs typeface="Century Gothic"/>
                  <a:sym typeface="Century Gothic"/>
                </a:rPr>
                <a:t> socio/a potencial debe ser muy consciente de</a:t>
              </a:r>
              <a:endParaRPr>
                <a:solidFill>
                  <a:schemeClr val="lt1"/>
                </a:solidFill>
                <a:latin typeface="Century Gothic"/>
                <a:ea typeface="Century Gothic"/>
                <a:cs typeface="Century Gothic"/>
                <a:sym typeface="Century Gothic"/>
              </a:endParaRPr>
            </a:p>
            <a:p>
              <a:pPr marL="0" marR="0" lvl="0" indent="0" algn="ctr" rtl="0">
                <a:lnSpc>
                  <a:spcPct val="120000"/>
                </a:lnSpc>
                <a:spcBef>
                  <a:spcPts val="0"/>
                </a:spcBef>
                <a:spcAft>
                  <a:spcPts val="0"/>
                </a:spcAft>
                <a:buClr>
                  <a:schemeClr val="lt1"/>
                </a:buClr>
                <a:buSzPts val="350"/>
                <a:buFont typeface="Century Gothic"/>
                <a:buNone/>
              </a:pPr>
              <a:r>
                <a:rPr lang="it-IT">
                  <a:solidFill>
                    <a:schemeClr val="lt1"/>
                  </a:solidFill>
                  <a:latin typeface="Century Gothic"/>
                  <a:ea typeface="Century Gothic"/>
                  <a:cs typeface="Century Gothic"/>
                  <a:sym typeface="Century Gothic"/>
                </a:rPr>
                <a:t> lo que implica ser socio </a:t>
              </a: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8" name="Shape 168"/>
          <p:cNvSpPr/>
          <p:nvPr/>
        </p:nvSpPr>
        <p:spPr>
          <a:xfrm>
            <a:off x="611560" y="6381328"/>
            <a:ext cx="1008112" cy="404663"/>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69" name="Shape 169"/>
          <p:cNvGrpSpPr/>
          <p:nvPr/>
        </p:nvGrpSpPr>
        <p:grpSpPr>
          <a:xfrm>
            <a:off x="541497" y="1143001"/>
            <a:ext cx="8061005" cy="4896543"/>
            <a:chOff x="1944" y="0"/>
            <a:chExt cx="8061005" cy="4896543"/>
          </a:xfrm>
        </p:grpSpPr>
        <p:sp>
          <p:nvSpPr>
            <p:cNvPr id="170" name="Shape 170"/>
            <p:cNvSpPr/>
            <p:nvPr/>
          </p:nvSpPr>
          <p:spPr>
            <a:xfrm>
              <a:off x="1944" y="0"/>
              <a:ext cx="1907930" cy="4896543"/>
            </a:xfrm>
            <a:prstGeom prst="roundRect">
              <a:avLst>
                <a:gd name="adj" fmla="val 10000"/>
              </a:avLst>
            </a:prstGeom>
            <a:solidFill>
              <a:srgbClr val="FBD4B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1" name="Shape 171"/>
            <p:cNvSpPr txBox="1"/>
            <p:nvPr/>
          </p:nvSpPr>
          <p:spPr>
            <a:xfrm>
              <a:off x="194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b="0" i="0" u="none" strike="noStrike" cap="none">
                  <a:solidFill>
                    <a:schemeClr val="dk1"/>
                  </a:solidFill>
                  <a:latin typeface="Calibri"/>
                  <a:ea typeface="Calibri"/>
                  <a:cs typeface="Calibri"/>
                  <a:sym typeface="Calibri"/>
                </a:rPr>
                <a:t>Princip</a:t>
              </a:r>
              <a:r>
                <a:rPr lang="it-IT" sz="1800">
                  <a:solidFill>
                    <a:schemeClr val="dk1"/>
                  </a:solidFill>
                  <a:latin typeface="Calibri"/>
                  <a:ea typeface="Calibri"/>
                  <a:cs typeface="Calibri"/>
                  <a:sym typeface="Calibri"/>
                </a:rPr>
                <a:t>io</a:t>
              </a:r>
              <a:r>
                <a:rPr lang="it-IT" sz="1800" b="0" i="0" u="none" strike="noStrike" cap="none">
                  <a:solidFill>
                    <a:schemeClr val="dk1"/>
                  </a:solidFill>
                  <a:latin typeface="Calibri"/>
                  <a:ea typeface="Calibri"/>
                  <a:cs typeface="Calibri"/>
                  <a:sym typeface="Calibri"/>
                </a:rPr>
                <a:t>:</a:t>
              </a:r>
              <a:endParaRPr/>
            </a:p>
          </p:txBody>
        </p:sp>
        <p:sp>
          <p:nvSpPr>
            <p:cNvPr id="172" name="Shape 172"/>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Shape 173"/>
            <p:cNvSpPr txBox="1"/>
            <p:nvPr/>
          </p:nvSpPr>
          <p:spPr>
            <a:xfrm>
              <a:off x="237441" y="1513667"/>
              <a:ext cx="1436934" cy="3093343"/>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a:solidFill>
                    <a:schemeClr val="lt1"/>
                  </a:solidFill>
                  <a:latin typeface="Century Gothic"/>
                  <a:ea typeface="Century Gothic"/>
                  <a:cs typeface="Century Gothic"/>
                  <a:sym typeface="Century Gothic"/>
                </a:rPr>
                <a:t>Segundo Principio</a:t>
              </a:r>
              <a:r>
                <a:rPr lang="it-IT" sz="1400" b="0" i="0" u="none" strike="noStrike" cap="none">
                  <a:solidFill>
                    <a:schemeClr val="lt1"/>
                  </a:solidFill>
                  <a:latin typeface="Century Gothic"/>
                  <a:ea typeface="Century Gothic"/>
                  <a:cs typeface="Century Gothic"/>
                  <a:sym typeface="Century Gothic"/>
                </a:rPr>
                <a:t>: </a:t>
              </a:r>
              <a:r>
                <a:rPr lang="it-IT">
                  <a:solidFill>
                    <a:schemeClr val="lt1"/>
                  </a:solidFill>
                  <a:latin typeface="Century Gothic"/>
                  <a:ea typeface="Century Gothic"/>
                  <a:cs typeface="Century Gothic"/>
                  <a:sym typeface="Century Gothic"/>
                </a:rPr>
                <a:t>Control Democrático de los Socios</a:t>
              </a:r>
              <a:endParaRPr/>
            </a:p>
          </p:txBody>
        </p:sp>
        <p:sp>
          <p:nvSpPr>
            <p:cNvPr id="174" name="Shape 174"/>
            <p:cNvSpPr/>
            <p:nvPr/>
          </p:nvSpPr>
          <p:spPr>
            <a:xfrm>
              <a:off x="2052968" y="0"/>
              <a:ext cx="1907930" cy="4896543"/>
            </a:xfrm>
            <a:prstGeom prst="roundRect">
              <a:avLst>
                <a:gd name="adj" fmla="val 10000"/>
              </a:avLst>
            </a:prstGeom>
            <a:solidFill>
              <a:srgbClr val="C2D59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5" name="Shape 175"/>
            <p:cNvSpPr txBox="1"/>
            <p:nvPr/>
          </p:nvSpPr>
          <p:spPr>
            <a:xfrm>
              <a:off x="2052968"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Hemos decidido que:</a:t>
              </a:r>
              <a:endParaRPr/>
            </a:p>
          </p:txBody>
        </p:sp>
        <p:sp>
          <p:nvSpPr>
            <p:cNvPr id="176" name="Shape 176"/>
            <p:cNvSpPr/>
            <p:nvPr/>
          </p:nvSpPr>
          <p:spPr>
            <a:xfrm>
              <a:off x="2243761" y="1468962"/>
              <a:ext cx="1526343" cy="318275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7" name="Shape 177"/>
            <p:cNvSpPr txBox="1"/>
            <p:nvPr/>
          </p:nvSpPr>
          <p:spPr>
            <a:xfrm>
              <a:off x="2288466" y="1513667"/>
              <a:ext cx="1436934" cy="3093343"/>
            </a:xfrm>
            <a:prstGeom prst="rect">
              <a:avLst/>
            </a:prstGeom>
            <a:noFill/>
            <a:ln>
              <a:noFill/>
            </a:ln>
          </p:spPr>
          <p:txBody>
            <a:bodyPr spcFirstLastPara="1" wrap="square" lIns="30475" tIns="22850" rIns="30475" bIns="22850"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sz="1400" b="0" i="0" u="none" strike="noStrike" cap="none">
                  <a:solidFill>
                    <a:schemeClr val="lt1"/>
                  </a:solidFill>
                  <a:latin typeface="Century Gothic"/>
                  <a:ea typeface="Century Gothic"/>
                  <a:cs typeface="Century Gothic"/>
                  <a:sym typeface="Century Gothic"/>
                </a:rPr>
                <a:t>MUSIC COOP members’ La Asamble</a:t>
              </a:r>
              <a:r>
                <a:rPr lang="it-IT">
                  <a:solidFill>
                    <a:schemeClr val="lt1"/>
                  </a:solidFill>
                  <a:latin typeface="Century Gothic"/>
                  <a:ea typeface="Century Gothic"/>
                  <a:cs typeface="Century Gothic"/>
                  <a:sym typeface="Century Gothic"/>
                </a:rPr>
                <a:t>a tomará las decisiones por mayoría simple de los socios presentes la Asamblea</a:t>
              </a:r>
              <a:r>
                <a:rPr lang="it-IT" sz="1400" b="0" i="0" u="none" strike="noStrike" cap="none">
                  <a:solidFill>
                    <a:schemeClr val="lt1"/>
                  </a:solidFill>
                  <a:latin typeface="Century Gothic"/>
                  <a:ea typeface="Century Gothic"/>
                  <a:cs typeface="Century Gothic"/>
                  <a:sym typeface="Century Gothic"/>
                </a:rPr>
                <a:t> </a:t>
              </a:r>
              <a:endParaRPr/>
            </a:p>
          </p:txBody>
        </p:sp>
        <p:sp>
          <p:nvSpPr>
            <p:cNvPr id="178" name="Shape 178"/>
            <p:cNvSpPr/>
            <p:nvPr/>
          </p:nvSpPr>
          <p:spPr>
            <a:xfrm>
              <a:off x="4103994" y="0"/>
              <a:ext cx="1907930" cy="4896543"/>
            </a:xfrm>
            <a:prstGeom prst="roundRect">
              <a:avLst>
                <a:gd name="adj" fmla="val 10000"/>
              </a:avLst>
            </a:prstGeom>
            <a:solidFill>
              <a:srgbClr val="CFD7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entury Gothic"/>
                <a:ea typeface="Century Gothic"/>
                <a:cs typeface="Century Gothic"/>
                <a:sym typeface="Century Gothic"/>
              </a:endParaRPr>
            </a:p>
          </p:txBody>
        </p:sp>
        <p:sp>
          <p:nvSpPr>
            <p:cNvPr id="179" name="Shape 179"/>
            <p:cNvSpPr txBox="1"/>
            <p:nvPr/>
          </p:nvSpPr>
          <p:spPr>
            <a:xfrm>
              <a:off x="410399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En qué artículo de nuestros estatutos</a:t>
              </a:r>
              <a:r>
                <a:rPr lang="it-IT" sz="1800" b="0" i="0" u="none" strike="noStrike" cap="none">
                  <a:solidFill>
                    <a:schemeClr val="dk1"/>
                  </a:solidFill>
                  <a:latin typeface="Calibri"/>
                  <a:ea typeface="Calibri"/>
                  <a:cs typeface="Calibri"/>
                  <a:sym typeface="Calibri"/>
                </a:rPr>
                <a:t>:</a:t>
              </a:r>
              <a:endParaRPr/>
            </a:p>
          </p:txBody>
        </p:sp>
        <p:sp>
          <p:nvSpPr>
            <p:cNvPr id="180" name="Shape 180"/>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entury Gothic"/>
                <a:ea typeface="Century Gothic"/>
                <a:cs typeface="Century Gothic"/>
                <a:sym typeface="Century Gothic"/>
              </a:endParaRPr>
            </a:p>
          </p:txBody>
        </p:sp>
        <p:sp>
          <p:nvSpPr>
            <p:cNvPr id="181" name="Shape 181"/>
            <p:cNvSpPr txBox="1"/>
            <p:nvPr/>
          </p:nvSpPr>
          <p:spPr>
            <a:xfrm>
              <a:off x="4339492" y="1513667"/>
              <a:ext cx="1436934" cy="3093343"/>
            </a:xfrm>
            <a:prstGeom prst="rect">
              <a:avLst/>
            </a:prstGeom>
            <a:noFill/>
            <a:ln>
              <a:noFill/>
            </a:ln>
          </p:spPr>
          <p:txBody>
            <a:bodyPr spcFirstLastPara="1" wrap="square" lIns="50800" tIns="38100" rIns="50800" bIns="38100" anchor="ctr" anchorCtr="0">
              <a:noAutofit/>
            </a:bodyPr>
            <a:lstStyle/>
            <a:p>
              <a:pPr marL="0" marR="0" lvl="0" indent="0" algn="ctr" rtl="0">
                <a:lnSpc>
                  <a:spcPct val="90000"/>
                </a:lnSpc>
                <a:spcBef>
                  <a:spcPts val="0"/>
                </a:spcBef>
                <a:spcAft>
                  <a:spcPts val="0"/>
                </a:spcAft>
                <a:buClr>
                  <a:schemeClr val="dk1"/>
                </a:buClr>
                <a:buSzPts val="350"/>
                <a:buFont typeface="Century Gothic"/>
                <a:buNone/>
              </a:pPr>
              <a:r>
                <a:rPr lang="it-IT" sz="1400" b="1" i="0" u="none" strike="noStrike" cap="none" dirty="0">
                  <a:solidFill>
                    <a:schemeClr val="dk1"/>
                  </a:solidFill>
                  <a:latin typeface="Century Gothic"/>
                  <a:ea typeface="Century Gothic"/>
                  <a:cs typeface="Century Gothic"/>
                  <a:sym typeface="Century Gothic"/>
                </a:rPr>
                <a:t>C</a:t>
              </a:r>
              <a:r>
                <a:rPr lang="it-IT" b="1" dirty="0">
                  <a:solidFill>
                    <a:schemeClr val="dk1"/>
                  </a:solidFill>
                  <a:latin typeface="Century Gothic"/>
                  <a:ea typeface="Century Gothic"/>
                  <a:cs typeface="Century Gothic"/>
                  <a:sym typeface="Century Gothic"/>
                </a:rPr>
                <a:t>apítulo</a:t>
              </a:r>
              <a:r>
                <a:rPr lang="it-IT" sz="1400" b="1" i="0" u="none" strike="noStrike" cap="none" dirty="0">
                  <a:solidFill>
                    <a:schemeClr val="dk1"/>
                  </a:solidFill>
                  <a:latin typeface="Century Gothic"/>
                  <a:ea typeface="Century Gothic"/>
                  <a:cs typeface="Century Gothic"/>
                  <a:sym typeface="Century Gothic"/>
                </a:rPr>
                <a:t> 3 </a:t>
              </a:r>
              <a:endParaRPr b="1" dirty="0"/>
            </a:p>
            <a:p>
              <a:pPr marL="0" marR="0" lvl="0" indent="0" algn="ctr" rtl="0">
                <a:lnSpc>
                  <a:spcPct val="90000"/>
                </a:lnSpc>
                <a:spcBef>
                  <a:spcPts val="0"/>
                </a:spcBef>
                <a:spcAft>
                  <a:spcPts val="0"/>
                </a:spcAft>
                <a:buClr>
                  <a:schemeClr val="dk1"/>
                </a:buClr>
                <a:buSzPts val="350"/>
                <a:buFont typeface="Century Gothic"/>
                <a:buNone/>
              </a:pPr>
              <a:r>
                <a:rPr lang="it-IT" sz="1400" b="1" i="0" u="none" strike="noStrike" cap="none" dirty="0">
                  <a:solidFill>
                    <a:schemeClr val="dk1"/>
                  </a:solidFill>
                  <a:latin typeface="Century Gothic"/>
                  <a:ea typeface="Century Gothic"/>
                  <a:cs typeface="Century Gothic"/>
                  <a:sym typeface="Century Gothic"/>
                </a:rPr>
                <a:t>MIEMBROS Y </a:t>
              </a:r>
              <a:r>
                <a:rPr lang="it-IT" b="1" dirty="0">
                  <a:solidFill>
                    <a:schemeClr val="dk1"/>
                  </a:solidFill>
                  <a:latin typeface="Century Gothic"/>
                  <a:ea typeface="Century Gothic"/>
                  <a:cs typeface="Century Gothic"/>
                  <a:sym typeface="Century Gothic"/>
                </a:rPr>
                <a:t>ÓRGANOS SOCIALES DE LA COOPERATIVA</a:t>
              </a:r>
              <a:r>
                <a:rPr lang="it-IT" sz="1400" b="1" i="0" u="none" strike="noStrike" cap="none" dirty="0">
                  <a:solidFill>
                    <a:schemeClr val="dk1"/>
                  </a:solidFill>
                  <a:latin typeface="Century Gothic"/>
                  <a:ea typeface="Century Gothic"/>
                  <a:cs typeface="Century Gothic"/>
                  <a:sym typeface="Century Gothic"/>
                </a:rPr>
                <a:t> </a:t>
              </a:r>
              <a:endParaRPr sz="1400" b="1" i="0" u="none" strike="noStrike" cap="none" dirty="0">
                <a:solidFill>
                  <a:schemeClr val="dk1"/>
                </a:solidFill>
                <a:latin typeface="Century Gothic"/>
                <a:ea typeface="Century Gothic"/>
                <a:cs typeface="Century Gothic"/>
                <a:sym typeface="Century Gothic"/>
              </a:endParaRPr>
            </a:p>
            <a:p>
              <a:pPr marL="0" marR="0" lvl="0" indent="0" algn="ctr" rtl="0">
                <a:lnSpc>
                  <a:spcPct val="90000"/>
                </a:lnSpc>
                <a:spcBef>
                  <a:spcPts val="0"/>
                </a:spcBef>
                <a:spcAft>
                  <a:spcPts val="0"/>
                </a:spcAft>
                <a:buClr>
                  <a:srgbClr val="000000"/>
                </a:buClr>
                <a:buSzPts val="350"/>
                <a:buFont typeface="Arial"/>
                <a:buNone/>
              </a:pPr>
              <a:endParaRPr sz="1400" b="0" i="0" u="none" strike="noStrike" cap="none" dirty="0">
                <a:solidFill>
                  <a:schemeClr val="dk1"/>
                </a:solidFill>
                <a:latin typeface="Century Gothic"/>
                <a:ea typeface="Century Gothic"/>
                <a:cs typeface="Century Gothic"/>
                <a:sym typeface="Century Gothic"/>
              </a:endParaRPr>
            </a:p>
            <a:p>
              <a:pPr marL="0" marR="0" lvl="0" indent="0" algn="ctr" rtl="0">
                <a:lnSpc>
                  <a:spcPct val="90000"/>
                </a:lnSpc>
                <a:spcBef>
                  <a:spcPts val="0"/>
                </a:spcBef>
                <a:spcAft>
                  <a:spcPts val="0"/>
                </a:spcAft>
                <a:buClr>
                  <a:schemeClr val="dk1"/>
                </a:buClr>
                <a:buSzPts val="350"/>
                <a:buFont typeface="Century Gothic"/>
                <a:buNone/>
              </a:pPr>
              <a:r>
                <a:rPr lang="it-IT" sz="1400" b="0" i="0" u="none" strike="noStrike" cap="none" dirty="0">
                  <a:solidFill>
                    <a:schemeClr val="dk1"/>
                  </a:solidFill>
                  <a:latin typeface="Century Gothic"/>
                  <a:ea typeface="Century Gothic"/>
                  <a:cs typeface="Century Gothic"/>
                  <a:sym typeface="Century Gothic"/>
                </a:rPr>
                <a:t>ART 14.</a:t>
              </a:r>
              <a:endParaRPr dirty="0"/>
            </a:p>
            <a:p>
              <a:pPr marL="0" marR="0" lvl="0" indent="0" algn="ctr" rtl="0">
                <a:lnSpc>
                  <a:spcPct val="90000"/>
                </a:lnSpc>
                <a:spcBef>
                  <a:spcPts val="0"/>
                </a:spcBef>
                <a:spcAft>
                  <a:spcPts val="0"/>
                </a:spcAft>
                <a:buClr>
                  <a:schemeClr val="dk1"/>
                </a:buClr>
                <a:buSzPts val="350"/>
                <a:buFont typeface="Century Gothic"/>
                <a:buNone/>
              </a:pPr>
              <a:r>
                <a:rPr lang="it-IT" sz="1400" b="0" i="0" u="none" strike="noStrike" cap="none" dirty="0">
                  <a:solidFill>
                    <a:schemeClr val="dk1"/>
                  </a:solidFill>
                  <a:latin typeface="Century Gothic"/>
                  <a:ea typeface="Century Gothic"/>
                  <a:cs typeface="Century Gothic"/>
                  <a:sym typeface="Century Gothic"/>
                </a:rPr>
                <a:t>CONSTITU</a:t>
              </a:r>
              <a:r>
                <a:rPr lang="it-IT" dirty="0">
                  <a:solidFill>
                    <a:schemeClr val="dk1"/>
                  </a:solidFill>
                  <a:latin typeface="Century Gothic"/>
                  <a:ea typeface="Century Gothic"/>
                  <a:cs typeface="Century Gothic"/>
                  <a:sym typeface="Century Gothic"/>
                </a:rPr>
                <a:t>CIÓNY QUORUM SOBRE LAS DECISIONES </a:t>
              </a:r>
              <a:r>
                <a:rPr lang="it-IT" sz="1400" b="0" i="0" u="none" strike="noStrike" cap="none" dirty="0">
                  <a:solidFill>
                    <a:schemeClr val="dk1"/>
                  </a:solidFill>
                  <a:latin typeface="Century Gothic"/>
                  <a:ea typeface="Century Gothic"/>
                  <a:cs typeface="Century Gothic"/>
                  <a:sym typeface="Century Gothic"/>
                </a:rPr>
                <a:t> </a:t>
              </a:r>
              <a:endParaRPr sz="1400" b="0" i="0" u="none" strike="noStrike" cap="none" dirty="0">
                <a:solidFill>
                  <a:schemeClr val="dk1"/>
                </a:solidFill>
                <a:latin typeface="Century Gothic"/>
                <a:ea typeface="Century Gothic"/>
                <a:cs typeface="Century Gothic"/>
                <a:sym typeface="Century Gothic"/>
              </a:endParaRPr>
            </a:p>
          </p:txBody>
        </p:sp>
        <p:sp>
          <p:nvSpPr>
            <p:cNvPr id="182" name="Shape 182"/>
            <p:cNvSpPr/>
            <p:nvPr/>
          </p:nvSpPr>
          <p:spPr>
            <a:xfrm>
              <a:off x="6155019" y="0"/>
              <a:ext cx="1907930" cy="4896543"/>
            </a:xfrm>
            <a:prstGeom prst="roundRect">
              <a:avLst>
                <a:gd name="adj" fmla="val 10000"/>
              </a:avLst>
            </a:prstGeom>
            <a:solidFill>
              <a:srgbClr val="CCC0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3" name="Shape 183"/>
            <p:cNvSpPr txBox="1"/>
            <p:nvPr/>
          </p:nvSpPr>
          <p:spPr>
            <a:xfrm>
              <a:off x="6155019"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Por qué</a:t>
              </a:r>
              <a:r>
                <a:rPr lang="it-IT" sz="1800" b="0" i="0" u="none" strike="noStrike" cap="none">
                  <a:solidFill>
                    <a:schemeClr val="dk1"/>
                  </a:solidFill>
                  <a:latin typeface="Calibri"/>
                  <a:ea typeface="Calibri"/>
                  <a:cs typeface="Calibri"/>
                  <a:sym typeface="Calibri"/>
                </a:rPr>
                <a:t>?</a:t>
              </a:r>
              <a:endParaRPr/>
            </a:p>
            <a:p>
              <a:pPr marL="0" marR="0" lvl="0" indent="0" algn="ctr" rtl="0">
                <a:lnSpc>
                  <a:spcPct val="100000"/>
                </a:lnSpc>
                <a:spcBef>
                  <a:spcPts val="630"/>
                </a:spcBef>
                <a:spcAft>
                  <a:spcPts val="0"/>
                </a:spcAft>
                <a:buClr>
                  <a:schemeClr val="dk1"/>
                </a:buClr>
                <a:buSzPts val="450"/>
                <a:buFont typeface="Calibri"/>
                <a:buNone/>
              </a:pPr>
              <a:r>
                <a:rPr lang="it-IT" sz="1800">
                  <a:solidFill>
                    <a:schemeClr val="dk1"/>
                  </a:solidFill>
                  <a:latin typeface="Calibri"/>
                  <a:ea typeface="Calibri"/>
                  <a:cs typeface="Calibri"/>
                  <a:sym typeface="Calibri"/>
                </a:rPr>
                <a:t>Cual es nuestro objetivo</a:t>
              </a:r>
              <a:r>
                <a:rPr lang="it-IT" sz="1800" b="0" i="0" u="none" strike="noStrike" cap="none">
                  <a:solidFill>
                    <a:schemeClr val="dk1"/>
                  </a:solidFill>
                  <a:latin typeface="Calibri"/>
                  <a:ea typeface="Calibri"/>
                  <a:cs typeface="Calibri"/>
                  <a:sym typeface="Calibri"/>
                </a:rPr>
                <a:t>?</a:t>
              </a:r>
              <a:endParaRPr/>
            </a:p>
          </p:txBody>
        </p:sp>
        <p:sp>
          <p:nvSpPr>
            <p:cNvPr id="184" name="Shape 184"/>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5" name="Shape 185"/>
            <p:cNvSpPr txBox="1"/>
            <p:nvPr/>
          </p:nvSpPr>
          <p:spPr>
            <a:xfrm>
              <a:off x="6390517" y="1513667"/>
              <a:ext cx="1436934" cy="3093343"/>
            </a:xfrm>
            <a:prstGeom prst="rect">
              <a:avLst/>
            </a:prstGeom>
            <a:noFill/>
            <a:ln>
              <a:noFill/>
            </a:ln>
          </p:spPr>
          <p:txBody>
            <a:bodyPr spcFirstLastPara="1" wrap="square" lIns="40625" tIns="30475" rIns="40625" bIns="30475"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dirty="0">
                  <a:solidFill>
                    <a:schemeClr val="lt1"/>
                  </a:solidFill>
                  <a:latin typeface="Century Gothic"/>
                  <a:ea typeface="Century Gothic"/>
                  <a:cs typeface="Century Gothic"/>
                  <a:sym typeface="Century Gothic"/>
                </a:rPr>
                <a:t>Deseamos que  la opinión y el voto de los socios cuenten por igual para tomar decisiones importantes. </a:t>
              </a:r>
              <a:endParaRPr dirty="0"/>
            </a:p>
          </p:txBody>
        </p:sp>
      </p:grpSp>
      <p:sp>
        <p:nvSpPr>
          <p:cNvPr id="21" name="Shape 144">
            <a:extLst>
              <a:ext uri="{FF2B5EF4-FFF2-40B4-BE49-F238E27FC236}">
                <a16:creationId xmlns:a16="http://schemas.microsoft.com/office/drawing/2014/main" id="{1B0B45B7-464D-4273-9259-D1F96AB47B70}"/>
              </a:ext>
            </a:extLst>
          </p:cNvPr>
          <p:cNvSpPr/>
          <p:nvPr/>
        </p:nvSpPr>
        <p:spPr>
          <a:xfrm>
            <a:off x="0" y="1"/>
            <a:ext cx="9144000" cy="1143000"/>
          </a:xfrm>
          <a:prstGeom prst="rect">
            <a:avLst/>
          </a:prstGeom>
          <a:noFill/>
          <a:ln>
            <a:noFill/>
          </a:ln>
        </p:spPr>
        <p:txBody>
          <a:bodyPr spcFirstLastPara="1" wrap="square" lIns="91375" tIns="45675" rIns="323750" bIns="45675" anchor="ctr" anchorCtr="0">
            <a:noAutofit/>
          </a:bodyPr>
          <a:lstStyle/>
          <a:p>
            <a:pPr algn="r">
              <a:buClr>
                <a:srgbClr val="FFFFFF"/>
              </a:buClr>
              <a:buSzPts val="500"/>
            </a:pPr>
            <a:r>
              <a:rPr lang="it-IT" sz="2000" dirty="0">
                <a:solidFill>
                  <a:schemeClr val="tx1"/>
                </a:solidFill>
                <a:latin typeface="Century Gothic"/>
                <a:sym typeface="Century Gothic"/>
              </a:rPr>
              <a:t>Las reglas del proyecto cooperativo</a:t>
            </a:r>
          </a:p>
          <a:p>
            <a:pPr algn="r">
              <a:buClr>
                <a:srgbClr val="FFFFFF"/>
              </a:buClr>
              <a:buSzPts val="500"/>
            </a:pPr>
            <a:r>
              <a:rPr lang="it-IT" sz="2000" b="1" dirty="0">
                <a:solidFill>
                  <a:schemeClr val="tx1"/>
                </a:solidFill>
                <a:latin typeface="Century Gothic"/>
                <a:sym typeface="Century Gothic"/>
              </a:rPr>
              <a:t>Ejemplo 2 de Music Coop</a:t>
            </a:r>
            <a:endParaRPr sz="2000" b="1" dirty="0">
              <a:solidFill>
                <a:schemeClr val="tx1"/>
              </a:solidFill>
              <a:latin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1" name="Shape 191"/>
          <p:cNvSpPr/>
          <p:nvPr/>
        </p:nvSpPr>
        <p:spPr>
          <a:xfrm>
            <a:off x="611560" y="6381328"/>
            <a:ext cx="1008112" cy="404663"/>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192" name="Shape 192"/>
          <p:cNvGrpSpPr/>
          <p:nvPr/>
        </p:nvGrpSpPr>
        <p:grpSpPr>
          <a:xfrm>
            <a:off x="394013" y="1143001"/>
            <a:ext cx="8061005" cy="4896543"/>
            <a:chOff x="1944" y="0"/>
            <a:chExt cx="8061005" cy="4896543"/>
          </a:xfrm>
        </p:grpSpPr>
        <p:sp>
          <p:nvSpPr>
            <p:cNvPr id="193" name="Shape 193"/>
            <p:cNvSpPr/>
            <p:nvPr/>
          </p:nvSpPr>
          <p:spPr>
            <a:xfrm>
              <a:off x="1944" y="0"/>
              <a:ext cx="1907930" cy="4896543"/>
            </a:xfrm>
            <a:prstGeom prst="roundRect">
              <a:avLst>
                <a:gd name="adj" fmla="val 10000"/>
              </a:avLst>
            </a:prstGeom>
            <a:solidFill>
              <a:srgbClr val="FBD4B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4" name="Shape 194"/>
            <p:cNvSpPr txBox="1"/>
            <p:nvPr/>
          </p:nvSpPr>
          <p:spPr>
            <a:xfrm>
              <a:off x="194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b="0" i="0" u="none" strike="noStrike" cap="none">
                  <a:solidFill>
                    <a:schemeClr val="dk1"/>
                  </a:solidFill>
                  <a:latin typeface="Calibri"/>
                  <a:ea typeface="Calibri"/>
                  <a:cs typeface="Calibri"/>
                  <a:sym typeface="Calibri"/>
                </a:rPr>
                <a:t>Princip</a:t>
              </a:r>
              <a:r>
                <a:rPr lang="it-IT" sz="1800">
                  <a:solidFill>
                    <a:schemeClr val="dk1"/>
                  </a:solidFill>
                  <a:latin typeface="Calibri"/>
                  <a:ea typeface="Calibri"/>
                  <a:cs typeface="Calibri"/>
                  <a:sym typeface="Calibri"/>
                </a:rPr>
                <a:t>io</a:t>
              </a:r>
              <a:r>
                <a:rPr lang="it-IT" sz="1800" b="0" i="0" u="none" strike="noStrike" cap="none">
                  <a:solidFill>
                    <a:schemeClr val="dk1"/>
                  </a:solidFill>
                  <a:latin typeface="Calibri"/>
                  <a:ea typeface="Calibri"/>
                  <a:cs typeface="Calibri"/>
                  <a:sym typeface="Calibri"/>
                </a:rPr>
                <a:t>:</a:t>
              </a:r>
              <a:endParaRPr/>
            </a:p>
          </p:txBody>
        </p:sp>
        <p:sp>
          <p:nvSpPr>
            <p:cNvPr id="195" name="Shape 195"/>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Shape 196"/>
            <p:cNvSpPr txBox="1"/>
            <p:nvPr/>
          </p:nvSpPr>
          <p:spPr>
            <a:xfrm>
              <a:off x="237441" y="1513667"/>
              <a:ext cx="1436934" cy="3093343"/>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a:solidFill>
                    <a:schemeClr val="lt1"/>
                  </a:solidFill>
                  <a:latin typeface="Century Gothic"/>
                  <a:ea typeface="Century Gothic"/>
                  <a:cs typeface="Century Gothic"/>
                  <a:sym typeface="Century Gothic"/>
                </a:rPr>
                <a:t>Tercer Principio</a:t>
              </a:r>
              <a:r>
                <a:rPr lang="it-IT" sz="1400" b="0" i="0" u="none" strike="noStrike" cap="none">
                  <a:solidFill>
                    <a:schemeClr val="lt1"/>
                  </a:solidFill>
                  <a:latin typeface="Century Gothic"/>
                  <a:ea typeface="Century Gothic"/>
                  <a:cs typeface="Century Gothic"/>
                  <a:sym typeface="Century Gothic"/>
                </a:rPr>
                <a:t>: Participaci</a:t>
              </a:r>
              <a:r>
                <a:rPr lang="it-IT">
                  <a:solidFill>
                    <a:schemeClr val="lt1"/>
                  </a:solidFill>
                  <a:latin typeface="Century Gothic"/>
                  <a:ea typeface="Century Gothic"/>
                  <a:cs typeface="Century Gothic"/>
                  <a:sym typeface="Century Gothic"/>
                </a:rPr>
                <a:t>ón Económica de los Socios</a:t>
              </a:r>
              <a:endParaRPr/>
            </a:p>
          </p:txBody>
        </p:sp>
        <p:sp>
          <p:nvSpPr>
            <p:cNvPr id="197" name="Shape 197"/>
            <p:cNvSpPr/>
            <p:nvPr/>
          </p:nvSpPr>
          <p:spPr>
            <a:xfrm>
              <a:off x="2052968" y="0"/>
              <a:ext cx="1907930" cy="4896543"/>
            </a:xfrm>
            <a:prstGeom prst="roundRect">
              <a:avLst>
                <a:gd name="adj" fmla="val 10000"/>
              </a:avLst>
            </a:prstGeom>
            <a:solidFill>
              <a:srgbClr val="C2D59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8" name="Shape 198"/>
            <p:cNvSpPr txBox="1"/>
            <p:nvPr/>
          </p:nvSpPr>
          <p:spPr>
            <a:xfrm>
              <a:off x="2052968"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b="0" i="0" u="none" strike="noStrike" cap="none">
                  <a:solidFill>
                    <a:schemeClr val="dk1"/>
                  </a:solidFill>
                  <a:latin typeface="Calibri"/>
                  <a:ea typeface="Calibri"/>
                  <a:cs typeface="Calibri"/>
                  <a:sym typeface="Calibri"/>
                </a:rPr>
                <a:t> Hemos decidido que:</a:t>
              </a:r>
              <a:endParaRPr/>
            </a:p>
          </p:txBody>
        </p:sp>
        <p:sp>
          <p:nvSpPr>
            <p:cNvPr id="199" name="Shape 199"/>
            <p:cNvSpPr/>
            <p:nvPr/>
          </p:nvSpPr>
          <p:spPr>
            <a:xfrm>
              <a:off x="2243761" y="1468962"/>
              <a:ext cx="1526343" cy="318275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entury Gothic"/>
                <a:ea typeface="Century Gothic"/>
                <a:cs typeface="Century Gothic"/>
                <a:sym typeface="Century Gothic"/>
              </a:endParaRPr>
            </a:p>
          </p:txBody>
        </p:sp>
        <p:sp>
          <p:nvSpPr>
            <p:cNvPr id="200" name="Shape 200"/>
            <p:cNvSpPr txBox="1"/>
            <p:nvPr/>
          </p:nvSpPr>
          <p:spPr>
            <a:xfrm>
              <a:off x="2288466" y="1513667"/>
              <a:ext cx="1436934" cy="3093343"/>
            </a:xfrm>
            <a:prstGeom prst="rect">
              <a:avLst/>
            </a:prstGeom>
            <a:noFill/>
            <a:ln>
              <a:noFill/>
            </a:ln>
          </p:spPr>
          <p:txBody>
            <a:bodyPr spcFirstLastPara="1" wrap="square" lIns="30475" tIns="22850" rIns="30475" bIns="22850"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dirty="0">
                  <a:solidFill>
                    <a:schemeClr val="lt1"/>
                  </a:solidFill>
                  <a:latin typeface="Century Gothic"/>
                  <a:ea typeface="Century Gothic"/>
                  <a:cs typeface="Century Gothic"/>
                  <a:sym typeface="Century Gothic"/>
                </a:rPr>
                <a:t>La contribución de cada socio/a  será de </a:t>
              </a:r>
              <a:r>
                <a:rPr lang="it-IT" sz="1400" b="0" i="0" u="none" strike="noStrike" cap="none" dirty="0">
                  <a:solidFill>
                    <a:schemeClr val="lt1"/>
                  </a:solidFill>
                  <a:latin typeface="Century Gothic"/>
                  <a:ea typeface="Century Gothic"/>
                  <a:cs typeface="Century Gothic"/>
                  <a:sym typeface="Century Gothic"/>
                </a:rPr>
                <a:t>10 €. </a:t>
              </a:r>
              <a:br>
                <a:rPr lang="it-IT" sz="1400" b="0" i="0" u="none" strike="noStrike" cap="none" dirty="0">
                  <a:solidFill>
                    <a:schemeClr val="lt1"/>
                  </a:solidFill>
                  <a:latin typeface="Century Gothic"/>
                  <a:ea typeface="Century Gothic"/>
                  <a:cs typeface="Century Gothic"/>
                  <a:sym typeface="Century Gothic"/>
                </a:rPr>
              </a:br>
              <a:endParaRPr sz="1400" b="0" i="0" u="none" strike="noStrike" cap="none" dirty="0">
                <a:solidFill>
                  <a:schemeClr val="lt1"/>
                </a:solidFill>
                <a:latin typeface="Century Gothic"/>
                <a:ea typeface="Century Gothic"/>
                <a:cs typeface="Century Gothic"/>
                <a:sym typeface="Century Gothic"/>
              </a:endParaRPr>
            </a:p>
            <a:p>
              <a:pPr marL="0" marR="0" lvl="0" indent="0" algn="ctr" rtl="0">
                <a:lnSpc>
                  <a:spcPct val="120000"/>
                </a:lnSpc>
                <a:spcBef>
                  <a:spcPts val="420"/>
                </a:spcBef>
                <a:spcAft>
                  <a:spcPts val="0"/>
                </a:spcAft>
                <a:buClr>
                  <a:srgbClr val="000000"/>
                </a:buClr>
                <a:buSzPts val="1400"/>
                <a:buFont typeface="Arial"/>
                <a:buNone/>
              </a:pPr>
              <a:endParaRPr sz="1400" b="0" i="0" u="none" strike="noStrike" cap="none" dirty="0">
                <a:solidFill>
                  <a:schemeClr val="lt1"/>
                </a:solidFill>
                <a:latin typeface="Century Gothic"/>
                <a:ea typeface="Century Gothic"/>
                <a:cs typeface="Century Gothic"/>
                <a:sym typeface="Century Gothic"/>
              </a:endParaRPr>
            </a:p>
          </p:txBody>
        </p:sp>
        <p:sp>
          <p:nvSpPr>
            <p:cNvPr id="201" name="Shape 201"/>
            <p:cNvSpPr/>
            <p:nvPr/>
          </p:nvSpPr>
          <p:spPr>
            <a:xfrm>
              <a:off x="4103994" y="0"/>
              <a:ext cx="1907930" cy="4896543"/>
            </a:xfrm>
            <a:prstGeom prst="roundRect">
              <a:avLst>
                <a:gd name="adj" fmla="val 10000"/>
              </a:avLst>
            </a:prstGeom>
            <a:solidFill>
              <a:srgbClr val="CFD7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2" name="Shape 202"/>
            <p:cNvSpPr txBox="1"/>
            <p:nvPr/>
          </p:nvSpPr>
          <p:spPr>
            <a:xfrm>
              <a:off x="410399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En qué artículo de nuestros estatutos </a:t>
              </a:r>
              <a:r>
                <a:rPr lang="it-IT" sz="1800" b="0" i="0" u="none" strike="noStrike" cap="none">
                  <a:solidFill>
                    <a:schemeClr val="dk1"/>
                  </a:solidFill>
                  <a:latin typeface="Calibri"/>
                  <a:ea typeface="Calibri"/>
                  <a:cs typeface="Calibri"/>
                  <a:sym typeface="Calibri"/>
                </a:rPr>
                <a:t>:</a:t>
              </a:r>
              <a:endParaRPr/>
            </a:p>
          </p:txBody>
        </p:sp>
        <p:sp>
          <p:nvSpPr>
            <p:cNvPr id="203" name="Shape 203"/>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Shape 204"/>
            <p:cNvSpPr txBox="1"/>
            <p:nvPr/>
          </p:nvSpPr>
          <p:spPr>
            <a:xfrm>
              <a:off x="4339492" y="1513667"/>
              <a:ext cx="1436934" cy="3093343"/>
            </a:xfrm>
            <a:prstGeom prst="rect">
              <a:avLst/>
            </a:prstGeom>
            <a:noFill/>
            <a:ln>
              <a:noFill/>
            </a:ln>
          </p:spPr>
          <p:txBody>
            <a:bodyPr spcFirstLastPara="1" wrap="square" lIns="38100" tIns="28575" rIns="38100" bIns="28575" anchor="ctr" anchorCtr="0">
              <a:noAutofit/>
            </a:bodyPr>
            <a:lstStyle/>
            <a:p>
              <a:pPr marL="0" marR="0" lvl="0" indent="0" algn="ctr" rtl="0">
                <a:lnSpc>
                  <a:spcPct val="90000"/>
                </a:lnSpc>
                <a:spcBef>
                  <a:spcPts val="0"/>
                </a:spcBef>
                <a:spcAft>
                  <a:spcPts val="0"/>
                </a:spcAft>
                <a:buClr>
                  <a:schemeClr val="dk1"/>
                </a:buClr>
                <a:buSzPts val="350"/>
                <a:buFont typeface="Century Gothic"/>
                <a:buNone/>
              </a:pPr>
              <a:r>
                <a:rPr lang="it-IT" sz="1400" b="1" i="0" u="none" strike="noStrike" cap="none">
                  <a:solidFill>
                    <a:schemeClr val="dk1"/>
                  </a:solidFill>
                  <a:latin typeface="Century Gothic"/>
                  <a:ea typeface="Century Gothic"/>
                  <a:cs typeface="Century Gothic"/>
                  <a:sym typeface="Century Gothic"/>
                </a:rPr>
                <a:t>CAP</a:t>
              </a:r>
              <a:r>
                <a:rPr lang="it-IT" b="1">
                  <a:solidFill>
                    <a:schemeClr val="dk1"/>
                  </a:solidFill>
                  <a:latin typeface="Century Gothic"/>
                  <a:ea typeface="Century Gothic"/>
                  <a:cs typeface="Century Gothic"/>
                  <a:sym typeface="Century Gothic"/>
                </a:rPr>
                <a:t>ÍTULO 2</a:t>
              </a:r>
              <a:r>
                <a:rPr lang="it-IT" sz="1400" b="1" i="0" u="none" strike="noStrike" cap="none">
                  <a:solidFill>
                    <a:schemeClr val="dk1"/>
                  </a:solidFill>
                  <a:latin typeface="Century Gothic"/>
                  <a:ea typeface="Century Gothic"/>
                  <a:cs typeface="Century Gothic"/>
                  <a:sym typeface="Century Gothic"/>
                </a:rPr>
                <a:t> </a:t>
              </a:r>
              <a:endParaRPr/>
            </a:p>
            <a:p>
              <a:pPr marL="0" marR="0" lvl="0" indent="0" algn="ctr" rtl="0">
                <a:lnSpc>
                  <a:spcPct val="90000"/>
                </a:lnSpc>
                <a:spcBef>
                  <a:spcPts val="525"/>
                </a:spcBef>
                <a:spcAft>
                  <a:spcPts val="0"/>
                </a:spcAft>
                <a:buClr>
                  <a:schemeClr val="dk1"/>
                </a:buClr>
                <a:buSzPts val="350"/>
                <a:buFont typeface="Century Gothic"/>
                <a:buNone/>
              </a:pPr>
              <a:r>
                <a:rPr lang="it-IT" b="1">
                  <a:solidFill>
                    <a:schemeClr val="dk1"/>
                  </a:solidFill>
                  <a:latin typeface="Century Gothic"/>
                  <a:ea typeface="Century Gothic"/>
                  <a:cs typeface="Century Gothic"/>
                  <a:sym typeface="Century Gothic"/>
                </a:rPr>
                <a:t>COMPROMISO FINACIERO</a:t>
              </a:r>
              <a:endParaRPr/>
            </a:p>
            <a:p>
              <a:pPr marL="0" marR="0" lvl="0" indent="0" algn="ctr" rtl="0">
                <a:lnSpc>
                  <a:spcPct val="90000"/>
                </a:lnSpc>
                <a:spcBef>
                  <a:spcPts val="525"/>
                </a:spcBef>
                <a:spcAft>
                  <a:spcPts val="0"/>
                </a:spcAft>
                <a:buClr>
                  <a:schemeClr val="dk1"/>
                </a:buClr>
                <a:buSzPts val="350"/>
                <a:buFont typeface="Century Gothic"/>
                <a:buNone/>
              </a:pPr>
              <a:r>
                <a:rPr lang="it-IT" sz="1400" b="0" i="0" u="none" strike="noStrike" cap="none">
                  <a:solidFill>
                    <a:schemeClr val="dk1"/>
                  </a:solidFill>
                  <a:latin typeface="Century Gothic"/>
                  <a:ea typeface="Century Gothic"/>
                  <a:cs typeface="Century Gothic"/>
                  <a:sym typeface="Century Gothic"/>
                </a:rPr>
                <a:t>ART. 5 </a:t>
              </a:r>
              <a:r>
                <a:rPr lang="it-IT">
                  <a:solidFill>
                    <a:schemeClr val="dk1"/>
                  </a:solidFill>
                  <a:latin typeface="Century Gothic"/>
                  <a:ea typeface="Century Gothic"/>
                  <a:cs typeface="Century Gothic"/>
                  <a:sym typeface="Century Gothic"/>
                </a:rPr>
                <a:t>RESERVA DEL CAPITAL SOCIAL </a:t>
              </a:r>
              <a:endParaRPr/>
            </a:p>
          </p:txBody>
        </p:sp>
        <p:sp>
          <p:nvSpPr>
            <p:cNvPr id="205" name="Shape 205"/>
            <p:cNvSpPr/>
            <p:nvPr/>
          </p:nvSpPr>
          <p:spPr>
            <a:xfrm>
              <a:off x="6155019" y="0"/>
              <a:ext cx="1907930" cy="4896543"/>
            </a:xfrm>
            <a:prstGeom prst="roundRect">
              <a:avLst>
                <a:gd name="adj" fmla="val 10000"/>
              </a:avLst>
            </a:prstGeom>
            <a:solidFill>
              <a:srgbClr val="CCC0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Shape 206"/>
            <p:cNvSpPr txBox="1"/>
            <p:nvPr/>
          </p:nvSpPr>
          <p:spPr>
            <a:xfrm>
              <a:off x="6155019"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Por qué</a:t>
              </a:r>
              <a:r>
                <a:rPr lang="it-IT" sz="1800" b="0" i="0" u="none" strike="noStrike" cap="none">
                  <a:solidFill>
                    <a:schemeClr val="dk1"/>
                  </a:solidFill>
                  <a:latin typeface="Calibri"/>
                  <a:ea typeface="Calibri"/>
                  <a:cs typeface="Calibri"/>
                  <a:sym typeface="Calibri"/>
                </a:rPr>
                <a:t>?</a:t>
              </a:r>
              <a:endParaRPr/>
            </a:p>
            <a:p>
              <a:pPr marL="0" marR="0" lvl="0" indent="0" algn="ctr" rtl="0">
                <a:lnSpc>
                  <a:spcPct val="100000"/>
                </a:lnSpc>
                <a:spcBef>
                  <a:spcPts val="630"/>
                </a:spcBef>
                <a:spcAft>
                  <a:spcPts val="0"/>
                </a:spcAft>
                <a:buClr>
                  <a:schemeClr val="dk1"/>
                </a:buClr>
                <a:buSzPts val="450"/>
                <a:buFont typeface="Calibri"/>
                <a:buNone/>
              </a:pPr>
              <a:r>
                <a:rPr lang="it-IT" sz="1800">
                  <a:solidFill>
                    <a:schemeClr val="dk1"/>
                  </a:solidFill>
                  <a:latin typeface="Calibri"/>
                  <a:ea typeface="Calibri"/>
                  <a:cs typeface="Calibri"/>
                  <a:sym typeface="Calibri"/>
                </a:rPr>
                <a:t>Cuál es nuestro objetivo</a:t>
              </a:r>
              <a:r>
                <a:rPr lang="it-IT" sz="1800" b="0" i="0" u="none" strike="noStrike" cap="none">
                  <a:solidFill>
                    <a:schemeClr val="dk1"/>
                  </a:solidFill>
                  <a:latin typeface="Calibri"/>
                  <a:ea typeface="Calibri"/>
                  <a:cs typeface="Calibri"/>
                  <a:sym typeface="Calibri"/>
                </a:rPr>
                <a:t>?</a:t>
              </a:r>
              <a:endParaRPr/>
            </a:p>
          </p:txBody>
        </p:sp>
        <p:sp>
          <p:nvSpPr>
            <p:cNvPr id="207" name="Shape 207"/>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entury Gothic"/>
                <a:ea typeface="Century Gothic"/>
                <a:cs typeface="Century Gothic"/>
                <a:sym typeface="Century Gothic"/>
              </a:endParaRPr>
            </a:p>
          </p:txBody>
        </p:sp>
        <p:sp>
          <p:nvSpPr>
            <p:cNvPr id="208" name="Shape 208"/>
            <p:cNvSpPr txBox="1"/>
            <p:nvPr/>
          </p:nvSpPr>
          <p:spPr>
            <a:xfrm>
              <a:off x="6301307" y="785559"/>
              <a:ext cx="1526400" cy="3866100"/>
            </a:xfrm>
            <a:prstGeom prst="rect">
              <a:avLst/>
            </a:prstGeom>
            <a:noFill/>
            <a:ln>
              <a:noFill/>
            </a:ln>
          </p:spPr>
          <p:txBody>
            <a:bodyPr spcFirstLastPara="1" wrap="square" lIns="40625" tIns="30475" rIns="40625" bIns="30475"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endParaRPr sz="1800" dirty="0">
                <a:solidFill>
                  <a:schemeClr val="dk1"/>
                </a:solidFill>
                <a:latin typeface="Calibri"/>
                <a:ea typeface="Calibri"/>
                <a:cs typeface="Calibri"/>
                <a:sym typeface="Calibri"/>
              </a:endParaRPr>
            </a:p>
            <a:p>
              <a:pPr marL="0" marR="0" lvl="0" indent="0" algn="ctr" rtl="0">
                <a:lnSpc>
                  <a:spcPct val="120000"/>
                </a:lnSpc>
                <a:spcBef>
                  <a:spcPts val="0"/>
                </a:spcBef>
                <a:spcAft>
                  <a:spcPts val="0"/>
                </a:spcAft>
                <a:buClr>
                  <a:schemeClr val="lt1"/>
                </a:buClr>
                <a:buSzPts val="350"/>
                <a:buFont typeface="Century Gothic"/>
                <a:buNone/>
              </a:pPr>
              <a:endParaRPr sz="1800" dirty="0">
                <a:solidFill>
                  <a:schemeClr val="dk1"/>
                </a:solidFill>
                <a:latin typeface="Calibri"/>
                <a:ea typeface="Calibri"/>
                <a:cs typeface="Calibri"/>
                <a:sym typeface="Calibri"/>
              </a:endParaRPr>
            </a:p>
            <a:p>
              <a:pPr marL="0" marR="0" lvl="0" indent="0" algn="ctr" rtl="0">
                <a:lnSpc>
                  <a:spcPct val="120000"/>
                </a:lnSpc>
                <a:spcBef>
                  <a:spcPts val="0"/>
                </a:spcBef>
                <a:spcAft>
                  <a:spcPts val="0"/>
                </a:spcAft>
                <a:buClr>
                  <a:schemeClr val="lt1"/>
                </a:buClr>
                <a:buSzPts val="350"/>
                <a:buFont typeface="Century Gothic"/>
                <a:buNone/>
              </a:pPr>
              <a:r>
                <a:rPr lang="it-IT" dirty="0">
                  <a:solidFill>
                    <a:schemeClr val="bg1"/>
                  </a:solidFill>
                  <a:latin typeface="Century Gothic" panose="020B0502020202020204" pitchFamily="34" charset="0"/>
                  <a:ea typeface="Calibri"/>
                  <a:cs typeface="Calibri"/>
                  <a:sym typeface="Calibri"/>
                </a:rPr>
                <a:t>Hemos elegido una fórmula compartida sostenible para todos, pero que marque un compromiso serio con el proyecto.</a:t>
              </a:r>
              <a:r>
                <a:rPr lang="it-IT" b="0" i="0" u="none" strike="noStrike" cap="none" dirty="0">
                  <a:solidFill>
                    <a:schemeClr val="bg1"/>
                  </a:solidFill>
                  <a:latin typeface="Century Gothic" panose="020B0502020202020204" pitchFamily="34" charset="0"/>
                  <a:ea typeface="Century Gothic"/>
                  <a:cs typeface="Century Gothic"/>
                  <a:sym typeface="Century Gothic"/>
                </a:rPr>
                <a:t> </a:t>
              </a:r>
              <a:endParaRPr b="0" i="0" u="none" strike="noStrike" cap="none" dirty="0">
                <a:solidFill>
                  <a:schemeClr val="bg1"/>
                </a:solidFill>
                <a:latin typeface="Century Gothic" panose="020B0502020202020204" pitchFamily="34" charset="0"/>
                <a:ea typeface="Century Gothic"/>
                <a:cs typeface="Century Gothic"/>
                <a:sym typeface="Century Gothic"/>
              </a:endParaRPr>
            </a:p>
          </p:txBody>
        </p:sp>
      </p:grpSp>
      <p:sp>
        <p:nvSpPr>
          <p:cNvPr id="21" name="Shape 144">
            <a:extLst>
              <a:ext uri="{FF2B5EF4-FFF2-40B4-BE49-F238E27FC236}">
                <a16:creationId xmlns:a16="http://schemas.microsoft.com/office/drawing/2014/main" id="{A12429B7-EC4A-4ECA-86DC-C186AED06293}"/>
              </a:ext>
            </a:extLst>
          </p:cNvPr>
          <p:cNvSpPr/>
          <p:nvPr/>
        </p:nvSpPr>
        <p:spPr>
          <a:xfrm>
            <a:off x="0" y="1"/>
            <a:ext cx="9144000" cy="1143000"/>
          </a:xfrm>
          <a:prstGeom prst="rect">
            <a:avLst/>
          </a:prstGeom>
          <a:noFill/>
          <a:ln>
            <a:noFill/>
          </a:ln>
        </p:spPr>
        <p:txBody>
          <a:bodyPr spcFirstLastPara="1" wrap="square" lIns="91375" tIns="45675" rIns="323750" bIns="45675" anchor="ctr" anchorCtr="0">
            <a:noAutofit/>
          </a:bodyPr>
          <a:lstStyle/>
          <a:p>
            <a:pPr algn="r">
              <a:buClr>
                <a:srgbClr val="FFFFFF"/>
              </a:buClr>
              <a:buSzPts val="500"/>
            </a:pPr>
            <a:r>
              <a:rPr lang="it-IT" sz="2000" dirty="0">
                <a:solidFill>
                  <a:schemeClr val="tx1"/>
                </a:solidFill>
                <a:latin typeface="Century Gothic"/>
                <a:sym typeface="Century Gothic"/>
              </a:rPr>
              <a:t>Las reglas del proyecto cooperativo</a:t>
            </a:r>
          </a:p>
          <a:p>
            <a:pPr algn="r">
              <a:buClr>
                <a:srgbClr val="FFFFFF"/>
              </a:buClr>
              <a:buSzPts val="500"/>
            </a:pPr>
            <a:r>
              <a:rPr lang="it-IT" sz="2000" b="1" dirty="0">
                <a:solidFill>
                  <a:schemeClr val="tx1"/>
                </a:solidFill>
                <a:latin typeface="Century Gothic"/>
                <a:sym typeface="Century Gothic"/>
              </a:rPr>
              <a:t>Ejemplo 3 de Music Coop</a:t>
            </a:r>
            <a:endParaRPr sz="2000" b="1" dirty="0">
              <a:solidFill>
                <a:schemeClr val="tx1"/>
              </a:solidFill>
              <a:latin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4" name="Shape 214"/>
          <p:cNvSpPr/>
          <p:nvPr/>
        </p:nvSpPr>
        <p:spPr>
          <a:xfrm>
            <a:off x="611560" y="6381328"/>
            <a:ext cx="1008112" cy="404663"/>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215" name="Shape 215"/>
          <p:cNvGrpSpPr/>
          <p:nvPr/>
        </p:nvGrpSpPr>
        <p:grpSpPr>
          <a:xfrm>
            <a:off x="541497" y="1143001"/>
            <a:ext cx="8061005" cy="4896543"/>
            <a:chOff x="1944" y="0"/>
            <a:chExt cx="8061005" cy="4896543"/>
          </a:xfrm>
        </p:grpSpPr>
        <p:sp>
          <p:nvSpPr>
            <p:cNvPr id="216" name="Shape 216"/>
            <p:cNvSpPr/>
            <p:nvPr/>
          </p:nvSpPr>
          <p:spPr>
            <a:xfrm>
              <a:off x="1944" y="0"/>
              <a:ext cx="1907930" cy="4896543"/>
            </a:xfrm>
            <a:prstGeom prst="roundRect">
              <a:avLst>
                <a:gd name="adj" fmla="val 10000"/>
              </a:avLst>
            </a:prstGeom>
            <a:solidFill>
              <a:srgbClr val="FBD4B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7" name="Shape 217"/>
            <p:cNvSpPr txBox="1"/>
            <p:nvPr/>
          </p:nvSpPr>
          <p:spPr>
            <a:xfrm>
              <a:off x="194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b="0" i="0" u="none" strike="noStrike" cap="none">
                  <a:solidFill>
                    <a:schemeClr val="dk1"/>
                  </a:solidFill>
                  <a:latin typeface="Calibri"/>
                  <a:ea typeface="Calibri"/>
                  <a:cs typeface="Calibri"/>
                  <a:sym typeface="Calibri"/>
                </a:rPr>
                <a:t>Princip</a:t>
              </a:r>
              <a:r>
                <a:rPr lang="it-IT" sz="1800">
                  <a:solidFill>
                    <a:schemeClr val="dk1"/>
                  </a:solidFill>
                  <a:latin typeface="Calibri"/>
                  <a:ea typeface="Calibri"/>
                  <a:cs typeface="Calibri"/>
                  <a:sym typeface="Calibri"/>
                </a:rPr>
                <a:t>io</a:t>
              </a:r>
              <a:r>
                <a:rPr lang="it-IT" sz="1800" b="0" i="0" u="none" strike="noStrike" cap="none">
                  <a:solidFill>
                    <a:schemeClr val="dk1"/>
                  </a:solidFill>
                  <a:latin typeface="Calibri"/>
                  <a:ea typeface="Calibri"/>
                  <a:cs typeface="Calibri"/>
                  <a:sym typeface="Calibri"/>
                </a:rPr>
                <a:t>:</a:t>
              </a:r>
              <a:endParaRPr/>
            </a:p>
          </p:txBody>
        </p:sp>
        <p:sp>
          <p:nvSpPr>
            <p:cNvPr id="218" name="Shape 218"/>
            <p:cNvSpPr/>
            <p:nvPr/>
          </p:nvSpPr>
          <p:spPr>
            <a:xfrm>
              <a:off x="192736" y="1468962"/>
              <a:ext cx="1526343" cy="3182752"/>
            </a:xfrm>
            <a:prstGeom prst="roundRect">
              <a:avLst>
                <a:gd name="adj" fmla="val 10000"/>
              </a:avLst>
            </a:prstGeom>
            <a:solidFill>
              <a:srgbClr val="953734"/>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9" name="Shape 219"/>
            <p:cNvSpPr txBox="1"/>
            <p:nvPr/>
          </p:nvSpPr>
          <p:spPr>
            <a:xfrm>
              <a:off x="237441" y="1513667"/>
              <a:ext cx="1436934" cy="3093343"/>
            </a:xfrm>
            <a:prstGeom prst="rect">
              <a:avLst/>
            </a:prstGeom>
            <a:noFill/>
            <a:ln>
              <a:noFill/>
            </a:ln>
          </p:spPr>
          <p:txBody>
            <a:bodyPr spcFirstLastPara="1" wrap="square" lIns="45700" tIns="34275" rIns="45700" bIns="34275"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a:solidFill>
                    <a:schemeClr val="lt1"/>
                  </a:solidFill>
                  <a:latin typeface="Century Gothic"/>
                  <a:ea typeface="Century Gothic"/>
                  <a:cs typeface="Century Gothic"/>
                  <a:sym typeface="Century Gothic"/>
                </a:rPr>
                <a:t>Séptimo </a:t>
              </a:r>
              <a:r>
                <a:rPr lang="it-IT" sz="1400" b="0" i="0" u="none" strike="noStrike" cap="none">
                  <a:solidFill>
                    <a:schemeClr val="lt1"/>
                  </a:solidFill>
                  <a:latin typeface="Century Gothic"/>
                  <a:ea typeface="Century Gothic"/>
                  <a:cs typeface="Century Gothic"/>
                  <a:sym typeface="Century Gothic"/>
                </a:rPr>
                <a:t> Princip</a:t>
              </a:r>
              <a:r>
                <a:rPr lang="it-IT">
                  <a:solidFill>
                    <a:schemeClr val="lt1"/>
                  </a:solidFill>
                  <a:latin typeface="Century Gothic"/>
                  <a:ea typeface="Century Gothic"/>
                  <a:cs typeface="Century Gothic"/>
                  <a:sym typeface="Century Gothic"/>
                </a:rPr>
                <a:t>io</a:t>
              </a:r>
              <a:r>
                <a:rPr lang="it-IT" sz="1400" b="0" i="0" u="none" strike="noStrike" cap="none">
                  <a:solidFill>
                    <a:schemeClr val="lt1"/>
                  </a:solidFill>
                  <a:latin typeface="Century Gothic"/>
                  <a:ea typeface="Century Gothic"/>
                  <a:cs typeface="Century Gothic"/>
                  <a:sym typeface="Century Gothic"/>
                </a:rPr>
                <a:t>: Preocupaci</a:t>
              </a:r>
              <a:r>
                <a:rPr lang="it-IT">
                  <a:solidFill>
                    <a:schemeClr val="lt1"/>
                  </a:solidFill>
                  <a:latin typeface="Century Gothic"/>
                  <a:ea typeface="Century Gothic"/>
                  <a:cs typeface="Century Gothic"/>
                  <a:sym typeface="Century Gothic"/>
                </a:rPr>
                <a:t>ón por la Comunidad </a:t>
              </a:r>
              <a:endParaRPr/>
            </a:p>
          </p:txBody>
        </p:sp>
        <p:sp>
          <p:nvSpPr>
            <p:cNvPr id="220" name="Shape 220"/>
            <p:cNvSpPr/>
            <p:nvPr/>
          </p:nvSpPr>
          <p:spPr>
            <a:xfrm>
              <a:off x="2052968" y="0"/>
              <a:ext cx="1907930" cy="4896543"/>
            </a:xfrm>
            <a:prstGeom prst="roundRect">
              <a:avLst>
                <a:gd name="adj" fmla="val 10000"/>
              </a:avLst>
            </a:prstGeom>
            <a:solidFill>
              <a:srgbClr val="C2D59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Shape 221"/>
            <p:cNvSpPr txBox="1"/>
            <p:nvPr/>
          </p:nvSpPr>
          <p:spPr>
            <a:xfrm>
              <a:off x="2052968"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20000"/>
                </a:lnSpc>
                <a:spcBef>
                  <a:spcPts val="0"/>
                </a:spcBef>
                <a:spcAft>
                  <a:spcPts val="0"/>
                </a:spcAft>
                <a:buClr>
                  <a:schemeClr val="dk1"/>
                </a:buClr>
                <a:buSzPts val="450"/>
                <a:buFont typeface="Calibri"/>
                <a:buNone/>
              </a:pPr>
              <a:r>
                <a:rPr lang="it-IT" sz="1800" dirty="0">
                  <a:solidFill>
                    <a:schemeClr val="dk1"/>
                  </a:solidFill>
                  <a:latin typeface="Calibri"/>
                  <a:ea typeface="Calibri"/>
                  <a:cs typeface="Calibri"/>
                  <a:sym typeface="Calibri"/>
                </a:rPr>
                <a:t>Hemos decidido que</a:t>
              </a:r>
              <a:r>
                <a:rPr lang="it-IT" sz="1800" b="0" i="0" u="none" strike="noStrike" cap="none" dirty="0">
                  <a:solidFill>
                    <a:schemeClr val="dk1"/>
                  </a:solidFill>
                  <a:latin typeface="Calibri"/>
                  <a:ea typeface="Calibri"/>
                  <a:cs typeface="Calibri"/>
                  <a:sym typeface="Calibri"/>
                </a:rPr>
                <a:t>:</a:t>
              </a:r>
              <a:endParaRPr dirty="0"/>
            </a:p>
          </p:txBody>
        </p:sp>
        <p:sp>
          <p:nvSpPr>
            <p:cNvPr id="222" name="Shape 222"/>
            <p:cNvSpPr/>
            <p:nvPr/>
          </p:nvSpPr>
          <p:spPr>
            <a:xfrm>
              <a:off x="2243761" y="1468962"/>
              <a:ext cx="1526343" cy="3182752"/>
            </a:xfrm>
            <a:prstGeom prst="roundRect">
              <a:avLst>
                <a:gd name="adj" fmla="val 10000"/>
              </a:avLst>
            </a:prstGeom>
            <a:solidFill>
              <a:srgbClr val="76923C"/>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3" name="Shape 223"/>
            <p:cNvSpPr txBox="1"/>
            <p:nvPr/>
          </p:nvSpPr>
          <p:spPr>
            <a:xfrm>
              <a:off x="2288466" y="1513667"/>
              <a:ext cx="1436934" cy="3093343"/>
            </a:xfrm>
            <a:prstGeom prst="rect">
              <a:avLst/>
            </a:prstGeom>
            <a:noFill/>
            <a:ln>
              <a:noFill/>
            </a:ln>
          </p:spPr>
          <p:txBody>
            <a:bodyPr spcFirstLastPara="1" wrap="square" lIns="30475" tIns="22850" rIns="30475" bIns="22850" anchor="ctr" anchorCtr="0">
              <a:noAutofit/>
            </a:bodyPr>
            <a:lstStyle/>
            <a:p>
              <a:pPr marL="0" lvl="0" indent="0" rtl="0">
                <a:spcBef>
                  <a:spcPts val="0"/>
                </a:spcBef>
                <a:spcAft>
                  <a:spcPts val="0"/>
                </a:spcAft>
                <a:buNone/>
              </a:pPr>
              <a:r>
                <a:rPr lang="it-IT">
                  <a:solidFill>
                    <a:srgbClr val="FFFFFF"/>
                  </a:solidFill>
                  <a:latin typeface="Century Gothic"/>
                  <a:ea typeface="Century Gothic"/>
                  <a:cs typeface="Century Gothic"/>
                  <a:sym typeface="Century Gothic"/>
                </a:rPr>
                <a:t>En caso de superávit generado por la actividad cooperativa, el 50% será donado a otro proyecto cooperativo y el 50% a una asociación musical local.</a:t>
              </a:r>
              <a:endParaRPr/>
            </a:p>
          </p:txBody>
        </p:sp>
        <p:sp>
          <p:nvSpPr>
            <p:cNvPr id="224" name="Shape 224"/>
            <p:cNvSpPr/>
            <p:nvPr/>
          </p:nvSpPr>
          <p:spPr>
            <a:xfrm>
              <a:off x="4103994" y="0"/>
              <a:ext cx="1907930" cy="4896543"/>
            </a:xfrm>
            <a:prstGeom prst="roundRect">
              <a:avLst>
                <a:gd name="adj" fmla="val 10000"/>
              </a:avLst>
            </a:prstGeom>
            <a:solidFill>
              <a:srgbClr val="CFD7E7"/>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entury Gothic"/>
                <a:ea typeface="Century Gothic"/>
                <a:cs typeface="Century Gothic"/>
                <a:sym typeface="Century Gothic"/>
              </a:endParaRPr>
            </a:p>
          </p:txBody>
        </p:sp>
        <p:sp>
          <p:nvSpPr>
            <p:cNvPr id="225" name="Shape 225"/>
            <p:cNvSpPr txBox="1"/>
            <p:nvPr/>
          </p:nvSpPr>
          <p:spPr>
            <a:xfrm>
              <a:off x="4103994"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En qué artículo de nuestros Estatutos:</a:t>
              </a:r>
              <a:endParaRPr/>
            </a:p>
          </p:txBody>
        </p:sp>
        <p:sp>
          <p:nvSpPr>
            <p:cNvPr id="226" name="Shape 226"/>
            <p:cNvSpPr/>
            <p:nvPr/>
          </p:nvSpPr>
          <p:spPr>
            <a:xfrm>
              <a:off x="4294787" y="1468962"/>
              <a:ext cx="1526343" cy="3182752"/>
            </a:xfrm>
            <a:prstGeom prst="roundRect">
              <a:avLst>
                <a:gd name="adj" fmla="val 10000"/>
              </a:avLst>
            </a:prstGeom>
            <a:solidFill>
              <a:schemeClr val="lt1"/>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entury Gothic"/>
                <a:ea typeface="Century Gothic"/>
                <a:cs typeface="Century Gothic"/>
                <a:sym typeface="Century Gothic"/>
              </a:endParaRPr>
            </a:p>
          </p:txBody>
        </p:sp>
        <p:sp>
          <p:nvSpPr>
            <p:cNvPr id="227" name="Shape 227"/>
            <p:cNvSpPr txBox="1"/>
            <p:nvPr/>
          </p:nvSpPr>
          <p:spPr>
            <a:xfrm>
              <a:off x="4339492" y="1513667"/>
              <a:ext cx="1436934" cy="3093343"/>
            </a:xfrm>
            <a:prstGeom prst="rect">
              <a:avLst/>
            </a:prstGeom>
            <a:noFill/>
            <a:ln>
              <a:noFill/>
            </a:ln>
          </p:spPr>
          <p:txBody>
            <a:bodyPr spcFirstLastPara="1" wrap="square" lIns="50800" tIns="38100" rIns="50800" bIns="38100" anchor="ctr" anchorCtr="0">
              <a:noAutofit/>
            </a:bodyPr>
            <a:lstStyle/>
            <a:p>
              <a:pPr marL="0" marR="0" lvl="0" indent="0" algn="ctr" rtl="0">
                <a:lnSpc>
                  <a:spcPct val="90000"/>
                </a:lnSpc>
                <a:spcBef>
                  <a:spcPts val="0"/>
                </a:spcBef>
                <a:spcAft>
                  <a:spcPts val="0"/>
                </a:spcAft>
                <a:buClr>
                  <a:schemeClr val="dk1"/>
                </a:buClr>
                <a:buSzPts val="350"/>
                <a:buFont typeface="Century Gothic"/>
                <a:buNone/>
              </a:pPr>
              <a:r>
                <a:rPr lang="it-IT" sz="1400" b="1" i="0" u="none" strike="noStrike" cap="none" dirty="0">
                  <a:solidFill>
                    <a:schemeClr val="dk1"/>
                  </a:solidFill>
                  <a:latin typeface="Century Gothic"/>
                  <a:ea typeface="Century Gothic"/>
                  <a:cs typeface="Century Gothic"/>
                  <a:sym typeface="Century Gothic"/>
                </a:rPr>
                <a:t>C</a:t>
              </a:r>
              <a:r>
                <a:rPr lang="it-IT" b="1" dirty="0">
                  <a:solidFill>
                    <a:schemeClr val="dk1"/>
                  </a:solidFill>
                  <a:latin typeface="Century Gothic"/>
                  <a:ea typeface="Century Gothic"/>
                  <a:cs typeface="Century Gothic"/>
                  <a:sym typeface="Century Gothic"/>
                </a:rPr>
                <a:t>apítulo</a:t>
              </a:r>
              <a:r>
                <a:rPr lang="it-IT" sz="1400" b="1" i="0" u="none" strike="noStrike" cap="none" dirty="0">
                  <a:solidFill>
                    <a:schemeClr val="dk1"/>
                  </a:solidFill>
                  <a:latin typeface="Century Gothic"/>
                  <a:ea typeface="Century Gothic"/>
                  <a:cs typeface="Century Gothic"/>
                  <a:sym typeface="Century Gothic"/>
                </a:rPr>
                <a:t> 2 </a:t>
              </a:r>
              <a:endParaRPr b="1" dirty="0"/>
            </a:p>
            <a:p>
              <a:pPr marL="0" marR="0" lvl="0" indent="0" algn="ctr" rtl="0">
                <a:lnSpc>
                  <a:spcPct val="90000"/>
                </a:lnSpc>
                <a:spcBef>
                  <a:spcPts val="0"/>
                </a:spcBef>
                <a:spcAft>
                  <a:spcPts val="0"/>
                </a:spcAft>
                <a:buClr>
                  <a:schemeClr val="dk1"/>
                </a:buClr>
                <a:buSzPts val="350"/>
                <a:buFont typeface="Century Gothic"/>
                <a:buNone/>
              </a:pPr>
              <a:r>
                <a:rPr lang="it-IT" b="1" dirty="0">
                  <a:solidFill>
                    <a:schemeClr val="dk1"/>
                  </a:solidFill>
                  <a:latin typeface="Century Gothic"/>
                  <a:ea typeface="Century Gothic"/>
                  <a:cs typeface="Century Gothic"/>
                  <a:sym typeface="Century Gothic"/>
                </a:rPr>
                <a:t>COMPROMISOFINANCIERO</a:t>
              </a:r>
              <a:endParaRPr b="1" dirty="0"/>
            </a:p>
            <a:p>
              <a:pPr marL="0" marR="0" lvl="0" indent="0" algn="ctr" rtl="0">
                <a:lnSpc>
                  <a:spcPct val="90000"/>
                </a:lnSpc>
                <a:spcBef>
                  <a:spcPts val="0"/>
                </a:spcBef>
                <a:spcAft>
                  <a:spcPts val="0"/>
                </a:spcAft>
                <a:buClr>
                  <a:srgbClr val="000000"/>
                </a:buClr>
                <a:buSzPts val="350"/>
                <a:buFont typeface="Arial"/>
                <a:buNone/>
              </a:pPr>
              <a:endParaRPr sz="1400" b="0" i="0" u="none" strike="noStrike" cap="none" dirty="0">
                <a:solidFill>
                  <a:schemeClr val="dk1"/>
                </a:solidFill>
                <a:latin typeface="Century Gothic"/>
                <a:ea typeface="Century Gothic"/>
                <a:cs typeface="Century Gothic"/>
                <a:sym typeface="Century Gothic"/>
              </a:endParaRPr>
            </a:p>
            <a:p>
              <a:pPr marL="0" marR="0" lvl="0" indent="0" algn="ctr" rtl="0">
                <a:lnSpc>
                  <a:spcPct val="90000"/>
                </a:lnSpc>
                <a:spcBef>
                  <a:spcPts val="0"/>
                </a:spcBef>
                <a:spcAft>
                  <a:spcPts val="0"/>
                </a:spcAft>
                <a:buClr>
                  <a:schemeClr val="dk1"/>
                </a:buClr>
                <a:buSzPts val="350"/>
                <a:buFont typeface="Century Gothic"/>
                <a:buNone/>
              </a:pPr>
              <a:r>
                <a:rPr lang="it-IT" sz="1400" b="0" i="0" u="none" strike="noStrike" cap="none" dirty="0">
                  <a:solidFill>
                    <a:schemeClr val="dk1"/>
                  </a:solidFill>
                  <a:latin typeface="Century Gothic"/>
                  <a:ea typeface="Century Gothic"/>
                  <a:cs typeface="Century Gothic"/>
                  <a:sym typeface="Century Gothic"/>
                </a:rPr>
                <a:t>ART 6.</a:t>
              </a:r>
              <a:endParaRPr dirty="0"/>
            </a:p>
            <a:p>
              <a:pPr marL="0" marR="0" lvl="0" indent="0" algn="ctr" rtl="0">
                <a:lnSpc>
                  <a:spcPct val="90000"/>
                </a:lnSpc>
                <a:spcBef>
                  <a:spcPts val="0"/>
                </a:spcBef>
                <a:spcAft>
                  <a:spcPts val="0"/>
                </a:spcAft>
                <a:buClr>
                  <a:schemeClr val="dk1"/>
                </a:buClr>
                <a:buSzPts val="350"/>
                <a:buFont typeface="Century Gothic"/>
                <a:buNone/>
              </a:pPr>
              <a:r>
                <a:rPr lang="it-IT" sz="1400" b="0" i="0" u="none" strike="noStrike" cap="none" dirty="0">
                  <a:solidFill>
                    <a:schemeClr val="dk1"/>
                  </a:solidFill>
                  <a:latin typeface="Century Gothic"/>
                  <a:ea typeface="Century Gothic"/>
                  <a:cs typeface="Century Gothic"/>
                  <a:sym typeface="Century Gothic"/>
                </a:rPr>
                <a:t> DISTRIBU</a:t>
              </a:r>
              <a:r>
                <a:rPr lang="it-IT" dirty="0">
                  <a:solidFill>
                    <a:schemeClr val="dk1"/>
                  </a:solidFill>
                  <a:latin typeface="Century Gothic"/>
                  <a:ea typeface="Century Gothic"/>
                  <a:cs typeface="Century Gothic"/>
                  <a:sym typeface="Century Gothic"/>
                </a:rPr>
                <a:t>CIÓN DE BENEFICIOS</a:t>
              </a:r>
              <a:endParaRPr sz="1400" b="0" i="0" u="none" strike="noStrike" cap="none" dirty="0">
                <a:solidFill>
                  <a:schemeClr val="dk1"/>
                </a:solidFill>
                <a:latin typeface="Century Gothic"/>
                <a:ea typeface="Century Gothic"/>
                <a:cs typeface="Century Gothic"/>
                <a:sym typeface="Century Gothic"/>
              </a:endParaRPr>
            </a:p>
          </p:txBody>
        </p:sp>
        <p:sp>
          <p:nvSpPr>
            <p:cNvPr id="228" name="Shape 228"/>
            <p:cNvSpPr/>
            <p:nvPr/>
          </p:nvSpPr>
          <p:spPr>
            <a:xfrm>
              <a:off x="6155019" y="0"/>
              <a:ext cx="1907930" cy="4896543"/>
            </a:xfrm>
            <a:prstGeom prst="roundRect">
              <a:avLst>
                <a:gd name="adj" fmla="val 10000"/>
              </a:avLst>
            </a:prstGeom>
            <a:solidFill>
              <a:srgbClr val="CCC0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Shape 229"/>
            <p:cNvSpPr txBox="1"/>
            <p:nvPr/>
          </p:nvSpPr>
          <p:spPr>
            <a:xfrm>
              <a:off x="6155019" y="0"/>
              <a:ext cx="1907930" cy="1468962"/>
            </a:xfrm>
            <a:prstGeom prst="rect">
              <a:avLst/>
            </a:prstGeom>
            <a:noFill/>
            <a:ln>
              <a:noFill/>
            </a:ln>
          </p:spPr>
          <p:txBody>
            <a:bodyPr spcFirstLastPara="1" wrap="square" lIns="68575" tIns="68575" rIns="68575" bIns="68575" anchor="ctr" anchorCtr="0">
              <a:noAutofit/>
            </a:bodyPr>
            <a:lstStyle/>
            <a:p>
              <a:pPr marL="0" marR="0" lvl="0" indent="0" algn="ctr" rtl="0">
                <a:lnSpc>
                  <a:spcPct val="100000"/>
                </a:lnSpc>
                <a:spcBef>
                  <a:spcPts val="0"/>
                </a:spcBef>
                <a:spcAft>
                  <a:spcPts val="0"/>
                </a:spcAft>
                <a:buClr>
                  <a:schemeClr val="dk1"/>
                </a:buClr>
                <a:buSzPts val="450"/>
                <a:buFont typeface="Calibri"/>
                <a:buNone/>
              </a:pPr>
              <a:r>
                <a:rPr lang="it-IT" sz="1800">
                  <a:solidFill>
                    <a:schemeClr val="dk1"/>
                  </a:solidFill>
                  <a:latin typeface="Calibri"/>
                  <a:ea typeface="Calibri"/>
                  <a:cs typeface="Calibri"/>
                  <a:sym typeface="Calibri"/>
                </a:rPr>
                <a:t>Por qué</a:t>
              </a:r>
              <a:r>
                <a:rPr lang="it-IT" sz="1800" b="0" i="0" u="none" strike="noStrike" cap="none">
                  <a:solidFill>
                    <a:schemeClr val="dk1"/>
                  </a:solidFill>
                  <a:latin typeface="Calibri"/>
                  <a:ea typeface="Calibri"/>
                  <a:cs typeface="Calibri"/>
                  <a:sym typeface="Calibri"/>
                </a:rPr>
                <a:t>?</a:t>
              </a:r>
              <a:endParaRPr/>
            </a:p>
            <a:p>
              <a:pPr marL="0" marR="0" lvl="0" indent="0" algn="ctr" rtl="0">
                <a:lnSpc>
                  <a:spcPct val="100000"/>
                </a:lnSpc>
                <a:spcBef>
                  <a:spcPts val="630"/>
                </a:spcBef>
                <a:spcAft>
                  <a:spcPts val="0"/>
                </a:spcAft>
                <a:buClr>
                  <a:schemeClr val="dk1"/>
                </a:buClr>
                <a:buSzPts val="450"/>
                <a:buFont typeface="Calibri"/>
                <a:buNone/>
              </a:pPr>
              <a:r>
                <a:rPr lang="it-IT" sz="1800">
                  <a:solidFill>
                    <a:schemeClr val="dk1"/>
                  </a:solidFill>
                  <a:latin typeface="Calibri"/>
                  <a:ea typeface="Calibri"/>
                  <a:cs typeface="Calibri"/>
                  <a:sym typeface="Calibri"/>
                </a:rPr>
                <a:t>Cuál es nuestro objetivo</a:t>
              </a:r>
              <a:r>
                <a:rPr lang="it-IT" sz="1800" b="0" i="0" u="none" strike="noStrike" cap="none">
                  <a:solidFill>
                    <a:schemeClr val="dk1"/>
                  </a:solidFill>
                  <a:latin typeface="Calibri"/>
                  <a:ea typeface="Calibri"/>
                  <a:cs typeface="Calibri"/>
                  <a:sym typeface="Calibri"/>
                </a:rPr>
                <a:t>?</a:t>
              </a:r>
              <a:endParaRPr/>
            </a:p>
          </p:txBody>
        </p:sp>
        <p:sp>
          <p:nvSpPr>
            <p:cNvPr id="230" name="Shape 230"/>
            <p:cNvSpPr/>
            <p:nvPr/>
          </p:nvSpPr>
          <p:spPr>
            <a:xfrm>
              <a:off x="6345812" y="1468962"/>
              <a:ext cx="1526343" cy="3182752"/>
            </a:xfrm>
            <a:prstGeom prst="roundRect">
              <a:avLst>
                <a:gd name="adj" fmla="val 10000"/>
              </a:avLst>
            </a:prstGeom>
            <a:solidFill>
              <a:srgbClr val="5F497A"/>
            </a:solidFill>
            <a:ln w="25400" cap="flat" cmpd="sng">
              <a:solidFill>
                <a:srgbClr val="4674AA"/>
              </a:solidFill>
              <a:prstDash val="solid"/>
              <a:round/>
              <a:headEnd type="none" w="med" len="med"/>
              <a:tailEnd type="none" w="med" len="med"/>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1" name="Shape 231"/>
            <p:cNvSpPr txBox="1"/>
            <p:nvPr/>
          </p:nvSpPr>
          <p:spPr>
            <a:xfrm>
              <a:off x="6390517" y="1513667"/>
              <a:ext cx="1436934" cy="3093343"/>
            </a:xfrm>
            <a:prstGeom prst="rect">
              <a:avLst/>
            </a:prstGeom>
            <a:noFill/>
            <a:ln>
              <a:noFill/>
            </a:ln>
          </p:spPr>
          <p:txBody>
            <a:bodyPr spcFirstLastPara="1" wrap="square" lIns="40625" tIns="30475" rIns="40625" bIns="30475" anchor="ctr" anchorCtr="0">
              <a:noAutofit/>
            </a:bodyPr>
            <a:lstStyle/>
            <a:p>
              <a:pPr marL="0" marR="0" lvl="0" indent="0" algn="ctr" rtl="0">
                <a:lnSpc>
                  <a:spcPct val="120000"/>
                </a:lnSpc>
                <a:spcBef>
                  <a:spcPts val="0"/>
                </a:spcBef>
                <a:spcAft>
                  <a:spcPts val="0"/>
                </a:spcAft>
                <a:buClr>
                  <a:schemeClr val="lt1"/>
                </a:buClr>
                <a:buSzPts val="350"/>
                <a:buFont typeface="Century Gothic"/>
                <a:buNone/>
              </a:pPr>
              <a:r>
                <a:rPr lang="it-IT">
                  <a:solidFill>
                    <a:schemeClr val="lt1"/>
                  </a:solidFill>
                  <a:latin typeface="Century Gothic"/>
                  <a:ea typeface="Century Gothic"/>
                  <a:cs typeface="Century Gothic"/>
                  <a:sym typeface="Century Gothic"/>
                </a:rPr>
                <a:t>Queremos dar continuidad a la experiencia con </a:t>
              </a:r>
              <a:r>
                <a:rPr lang="it-IT" sz="1400" b="0" i="0" u="none" strike="noStrike" cap="none">
                  <a:solidFill>
                    <a:schemeClr val="lt1"/>
                  </a:solidFill>
                  <a:latin typeface="Century Gothic"/>
                  <a:ea typeface="Century Gothic"/>
                  <a:cs typeface="Century Gothic"/>
                  <a:sym typeface="Century Gothic"/>
                </a:rPr>
                <a:t> CoopLab  </a:t>
              </a:r>
              <a:r>
                <a:rPr lang="it-IT">
                  <a:solidFill>
                    <a:schemeClr val="lt1"/>
                  </a:solidFill>
                  <a:latin typeface="Century Gothic"/>
                  <a:ea typeface="Century Gothic"/>
                  <a:cs typeface="Century Gothic"/>
                  <a:sym typeface="Century Gothic"/>
                </a:rPr>
                <a:t>en nuestra escuela y contribuir con nuestra comunidad. </a:t>
              </a:r>
              <a:r>
                <a:rPr lang="it-IT" sz="1400" b="0" i="0" u="none" strike="noStrike" cap="none">
                  <a:solidFill>
                    <a:schemeClr val="lt1"/>
                  </a:solidFill>
                  <a:latin typeface="Century Gothic"/>
                  <a:ea typeface="Century Gothic"/>
                  <a:cs typeface="Century Gothic"/>
                  <a:sym typeface="Century Gothic"/>
                </a:rPr>
                <a:t>  </a:t>
              </a:r>
              <a:endParaRPr/>
            </a:p>
          </p:txBody>
        </p:sp>
      </p:grpSp>
      <p:sp>
        <p:nvSpPr>
          <p:cNvPr id="21" name="Shape 144">
            <a:extLst>
              <a:ext uri="{FF2B5EF4-FFF2-40B4-BE49-F238E27FC236}">
                <a16:creationId xmlns:a16="http://schemas.microsoft.com/office/drawing/2014/main" id="{459124BC-5BFB-4A1E-8DD8-537D09F4CD54}"/>
              </a:ext>
            </a:extLst>
          </p:cNvPr>
          <p:cNvSpPr/>
          <p:nvPr/>
        </p:nvSpPr>
        <p:spPr>
          <a:xfrm>
            <a:off x="0" y="1"/>
            <a:ext cx="9144000" cy="1143000"/>
          </a:xfrm>
          <a:prstGeom prst="rect">
            <a:avLst/>
          </a:prstGeom>
          <a:noFill/>
          <a:ln>
            <a:noFill/>
          </a:ln>
        </p:spPr>
        <p:txBody>
          <a:bodyPr spcFirstLastPara="1" wrap="square" lIns="91375" tIns="45675" rIns="323750" bIns="45675" anchor="ctr" anchorCtr="0">
            <a:noAutofit/>
          </a:bodyPr>
          <a:lstStyle/>
          <a:p>
            <a:pPr algn="r">
              <a:buClr>
                <a:srgbClr val="FFFFFF"/>
              </a:buClr>
              <a:buSzPts val="500"/>
            </a:pPr>
            <a:r>
              <a:rPr lang="it-IT" sz="2000" dirty="0">
                <a:solidFill>
                  <a:schemeClr val="tx1"/>
                </a:solidFill>
                <a:latin typeface="Century Gothic"/>
                <a:sym typeface="Century Gothic"/>
              </a:rPr>
              <a:t>Las reglas del proyecto cooperativo</a:t>
            </a:r>
          </a:p>
          <a:p>
            <a:pPr algn="r">
              <a:buClr>
                <a:srgbClr val="FFFFFF"/>
              </a:buClr>
              <a:buSzPts val="500"/>
            </a:pPr>
            <a:r>
              <a:rPr lang="it-IT" sz="2000" b="1" dirty="0">
                <a:solidFill>
                  <a:schemeClr val="tx1"/>
                </a:solidFill>
                <a:latin typeface="Century Gothic"/>
                <a:sym typeface="Century Gothic"/>
              </a:rPr>
              <a:t>Ejemplo 4 de Music Coop</a:t>
            </a:r>
            <a:endParaRPr sz="2000" b="1" dirty="0">
              <a:solidFill>
                <a:schemeClr val="tx1"/>
              </a:solidFill>
              <a:latin typeface="Century Gothic"/>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515</Words>
  <Application>Microsoft Office PowerPoint</Application>
  <PresentationFormat>Presentación en pantalla (4:3)</PresentationFormat>
  <Paragraphs>85</Paragraphs>
  <Slides>6</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Century Gothic</vt: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Francesco</cp:lastModifiedBy>
  <cp:revision>2</cp:revision>
  <dcterms:modified xsi:type="dcterms:W3CDTF">2018-07-26T16:52:36Z</dcterms:modified>
</cp:coreProperties>
</file>